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488" r:id="rId2"/>
    <p:sldId id="490" r:id="rId3"/>
    <p:sldId id="492" r:id="rId4"/>
    <p:sldId id="493" r:id="rId5"/>
    <p:sldId id="494" r:id="rId6"/>
    <p:sldId id="499" r:id="rId7"/>
    <p:sldId id="495" r:id="rId8"/>
    <p:sldId id="489" r:id="rId9"/>
    <p:sldId id="496" r:id="rId10"/>
    <p:sldId id="497" r:id="rId11"/>
    <p:sldId id="498" r:id="rId12"/>
    <p:sldId id="500" r:id="rId13"/>
    <p:sldId id="501" r:id="rId14"/>
    <p:sldId id="503" r:id="rId15"/>
    <p:sldId id="504" r:id="rId16"/>
    <p:sldId id="508" r:id="rId17"/>
    <p:sldId id="507" r:id="rId18"/>
    <p:sldId id="506" r:id="rId19"/>
    <p:sldId id="509" r:id="rId2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na Boglind" initials="HB" lastIdx="9" clrIdx="0">
    <p:extLst>
      <p:ext uri="{19B8F6BF-5375-455C-9EA6-DF929625EA0E}">
        <p15:presenceInfo xmlns:p15="http://schemas.microsoft.com/office/powerpoint/2012/main" userId="S::hanna.boglind@gullers.se::2941f41c-d0da-4a1b-b492-ad9d221d49b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8B6C5"/>
    <a:srgbClr val="F4EADB"/>
    <a:srgbClr val="8BC1EF"/>
    <a:srgbClr val="8BC1CD"/>
    <a:srgbClr val="B7D3D1"/>
    <a:srgbClr val="E299B0"/>
    <a:srgbClr val="5DC259"/>
    <a:srgbClr val="864ABD"/>
    <a:srgbClr val="FFDC23"/>
    <a:srgbClr val="FF28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71822"/>
  </p:normalViewPr>
  <p:slideViewPr>
    <p:cSldViewPr snapToGrid="0">
      <p:cViewPr varScale="1">
        <p:scale>
          <a:sx n="75" d="100"/>
          <a:sy n="75" d="100"/>
        </p:scale>
        <p:origin x="760" y="168"/>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p:scale>
          <a:sx n="1" d="2"/>
          <a:sy n="1" d="2"/>
        </p:scale>
        <p:origin x="4680" y="123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lva Tegner" userId="542b344a-2c74-4fe9-bd46-1d702d21164e" providerId="ADAL" clId="{48D5021A-D091-DD42-A312-4C3F9DF44EB0}"/>
    <pc:docChg chg="modSld">
      <pc:chgData name="Ylva Tegner" userId="542b344a-2c74-4fe9-bd46-1d702d21164e" providerId="ADAL" clId="{48D5021A-D091-DD42-A312-4C3F9DF44EB0}" dt="2023-04-30T11:19:59.205" v="10" actId="20577"/>
      <pc:docMkLst>
        <pc:docMk/>
      </pc:docMkLst>
      <pc:sldChg chg="modSp mod">
        <pc:chgData name="Ylva Tegner" userId="542b344a-2c74-4fe9-bd46-1d702d21164e" providerId="ADAL" clId="{48D5021A-D091-DD42-A312-4C3F9DF44EB0}" dt="2023-04-30T11:18:01.623" v="0" actId="20577"/>
        <pc:sldMkLst>
          <pc:docMk/>
          <pc:sldMk cId="3289055253" sldId="492"/>
        </pc:sldMkLst>
        <pc:spChg chg="mod">
          <ac:chgData name="Ylva Tegner" userId="542b344a-2c74-4fe9-bd46-1d702d21164e" providerId="ADAL" clId="{48D5021A-D091-DD42-A312-4C3F9DF44EB0}" dt="2023-04-30T11:18:01.623" v="0" actId="20577"/>
          <ac:spMkLst>
            <pc:docMk/>
            <pc:sldMk cId="3289055253" sldId="492"/>
            <ac:spMk id="7" creationId="{8889A850-B9B1-2DEA-BC56-5FDF54DB95C9}"/>
          </ac:spMkLst>
        </pc:spChg>
      </pc:sldChg>
      <pc:sldChg chg="modSp mod">
        <pc:chgData name="Ylva Tegner" userId="542b344a-2c74-4fe9-bd46-1d702d21164e" providerId="ADAL" clId="{48D5021A-D091-DD42-A312-4C3F9DF44EB0}" dt="2023-04-30T11:18:34.137" v="9" actId="14100"/>
        <pc:sldMkLst>
          <pc:docMk/>
          <pc:sldMk cId="1546846553" sldId="493"/>
        </pc:sldMkLst>
        <pc:spChg chg="mod">
          <ac:chgData name="Ylva Tegner" userId="542b344a-2c74-4fe9-bd46-1d702d21164e" providerId="ADAL" clId="{48D5021A-D091-DD42-A312-4C3F9DF44EB0}" dt="2023-04-30T11:18:34.137" v="9" actId="14100"/>
          <ac:spMkLst>
            <pc:docMk/>
            <pc:sldMk cId="1546846553" sldId="493"/>
            <ac:spMk id="7" creationId="{2C8EC56F-602F-80B7-6D0D-847313B8B07F}"/>
          </ac:spMkLst>
        </pc:spChg>
      </pc:sldChg>
      <pc:sldChg chg="modSp mod">
        <pc:chgData name="Ylva Tegner" userId="542b344a-2c74-4fe9-bd46-1d702d21164e" providerId="ADAL" clId="{48D5021A-D091-DD42-A312-4C3F9DF44EB0}" dt="2023-04-30T11:19:59.205" v="10" actId="20577"/>
        <pc:sldMkLst>
          <pc:docMk/>
          <pc:sldMk cId="2234828627" sldId="500"/>
        </pc:sldMkLst>
        <pc:spChg chg="mod">
          <ac:chgData name="Ylva Tegner" userId="542b344a-2c74-4fe9-bd46-1d702d21164e" providerId="ADAL" clId="{48D5021A-D091-DD42-A312-4C3F9DF44EB0}" dt="2023-04-30T11:19:59.205" v="10" actId="20577"/>
          <ac:spMkLst>
            <pc:docMk/>
            <pc:sldMk cId="2234828627" sldId="500"/>
            <ac:spMk id="8" creationId="{78EC171A-49AC-1BAD-6B78-55003FE9175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51617259-9F5C-7846-97C4-D086442A735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a:extLst>
              <a:ext uri="{FF2B5EF4-FFF2-40B4-BE49-F238E27FC236}">
                <a16:creationId xmlns:a16="http://schemas.microsoft.com/office/drawing/2014/main" id="{04EC06D2-4BF1-9F4A-8E76-9A0590F8943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21CD233-9A83-D940-87F9-3EB97114C932}" type="datetimeFigureOut">
              <a:rPr lang="sv-SE" smtClean="0"/>
              <a:t>2023-04-30</a:t>
            </a:fld>
            <a:endParaRPr lang="sv-SE" dirty="0"/>
          </a:p>
        </p:txBody>
      </p:sp>
      <p:sp>
        <p:nvSpPr>
          <p:cNvPr id="4" name="Platshållare för sidfot 3">
            <a:extLst>
              <a:ext uri="{FF2B5EF4-FFF2-40B4-BE49-F238E27FC236}">
                <a16:creationId xmlns:a16="http://schemas.microsoft.com/office/drawing/2014/main" id="{32739CD4-DF8A-5149-8A09-39ACBCC9E1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5" name="Platshållare för bildnummer 4">
            <a:extLst>
              <a:ext uri="{FF2B5EF4-FFF2-40B4-BE49-F238E27FC236}">
                <a16:creationId xmlns:a16="http://schemas.microsoft.com/office/drawing/2014/main" id="{60531CE7-25D2-BF4F-A53C-685B4736B52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D41447-C618-BF41-AC75-8F16482DAB25}" type="slidenum">
              <a:rPr lang="sv-SE" smtClean="0"/>
              <a:t>‹#›</a:t>
            </a:fld>
            <a:endParaRPr lang="sv-SE" dirty="0"/>
          </a:p>
        </p:txBody>
      </p:sp>
    </p:spTree>
    <p:extLst>
      <p:ext uri="{BB962C8B-B14F-4D97-AF65-F5344CB8AC3E}">
        <p14:creationId xmlns:p14="http://schemas.microsoft.com/office/powerpoint/2010/main" val="4073951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9E7533-F487-EB4C-B3C2-501095BCA148}" type="datetimeFigureOut">
              <a:rPr lang="sv-SE" smtClean="0"/>
              <a:t>2023-04-30</a:t>
            </a:fld>
            <a:endParaRPr lang="sv-SE" dirty="0"/>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26769A-A107-DE45-A9D7-64FB56A45ECC}" type="slidenum">
              <a:rPr lang="sv-SE" smtClean="0"/>
              <a:t>‹#›</a:t>
            </a:fld>
            <a:endParaRPr lang="sv-SE" dirty="0"/>
          </a:p>
        </p:txBody>
      </p:sp>
    </p:spTree>
    <p:extLst>
      <p:ext uri="{BB962C8B-B14F-4D97-AF65-F5344CB8AC3E}">
        <p14:creationId xmlns:p14="http://schemas.microsoft.com/office/powerpoint/2010/main" val="3343128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626769A-A107-DE45-A9D7-64FB56A45ECC}" type="slidenum">
              <a:rPr lang="sv-SE" smtClean="0"/>
              <a:t>9</a:t>
            </a:fld>
            <a:endParaRPr lang="sv-SE" dirty="0"/>
          </a:p>
        </p:txBody>
      </p:sp>
    </p:spTree>
    <p:extLst>
      <p:ext uri="{BB962C8B-B14F-4D97-AF65-F5344CB8AC3E}">
        <p14:creationId xmlns:p14="http://schemas.microsoft.com/office/powerpoint/2010/main" val="4031140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626769A-A107-DE45-A9D7-64FB56A45ECC}" type="slidenum">
              <a:rPr lang="sv-SE" smtClean="0"/>
              <a:t>15</a:t>
            </a:fld>
            <a:endParaRPr lang="sv-SE" dirty="0"/>
          </a:p>
        </p:txBody>
      </p:sp>
    </p:spTree>
    <p:extLst>
      <p:ext uri="{BB962C8B-B14F-4D97-AF65-F5344CB8AC3E}">
        <p14:creationId xmlns:p14="http://schemas.microsoft.com/office/powerpoint/2010/main" val="3440593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626769A-A107-DE45-A9D7-64FB56A45ECC}" type="slidenum">
              <a:rPr lang="sv-SE" smtClean="0"/>
              <a:t>16</a:t>
            </a:fld>
            <a:endParaRPr lang="sv-SE" dirty="0"/>
          </a:p>
        </p:txBody>
      </p:sp>
    </p:spTree>
    <p:extLst>
      <p:ext uri="{BB962C8B-B14F-4D97-AF65-F5344CB8AC3E}">
        <p14:creationId xmlns:p14="http://schemas.microsoft.com/office/powerpoint/2010/main" val="1114882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626769A-A107-DE45-A9D7-64FB56A45ECC}" type="slidenum">
              <a:rPr lang="sv-SE" smtClean="0"/>
              <a:t>17</a:t>
            </a:fld>
            <a:endParaRPr lang="sv-SE" dirty="0"/>
          </a:p>
        </p:txBody>
      </p:sp>
    </p:spTree>
    <p:extLst>
      <p:ext uri="{BB962C8B-B14F-4D97-AF65-F5344CB8AC3E}">
        <p14:creationId xmlns:p14="http://schemas.microsoft.com/office/powerpoint/2010/main" val="764099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626769A-A107-DE45-A9D7-64FB56A45ECC}" type="slidenum">
              <a:rPr lang="sv-SE" smtClean="0"/>
              <a:t>18</a:t>
            </a:fld>
            <a:endParaRPr lang="sv-SE" dirty="0"/>
          </a:p>
        </p:txBody>
      </p:sp>
    </p:spTree>
    <p:extLst>
      <p:ext uri="{BB962C8B-B14F-4D97-AF65-F5344CB8AC3E}">
        <p14:creationId xmlns:p14="http://schemas.microsoft.com/office/powerpoint/2010/main" val="3705300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bg>
      <p:bgPr>
        <a:solidFill>
          <a:srgbClr val="B7D3D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51CAC9-700F-E840-B33D-983A8AED7A64}"/>
              </a:ext>
            </a:extLst>
          </p:cNvPr>
          <p:cNvSpPr>
            <a:spLocks noGrp="1"/>
          </p:cNvSpPr>
          <p:nvPr>
            <p:ph type="ctrTitle" hasCustomPrompt="1"/>
          </p:nvPr>
        </p:nvSpPr>
        <p:spPr>
          <a:xfrm>
            <a:off x="1524000" y="1827008"/>
            <a:ext cx="9144000" cy="2387600"/>
          </a:xfrm>
        </p:spPr>
        <p:txBody>
          <a:bodyPr anchor="t" anchorCtr="0">
            <a:noAutofit/>
          </a:bodyPr>
          <a:lstStyle>
            <a:lvl1pPr algn="ctr">
              <a:defRPr sz="6600">
                <a:latin typeface="Londrina Solid" pitchFamily="2" charset="77"/>
              </a:defRPr>
            </a:lvl1pPr>
          </a:lstStyle>
          <a:p>
            <a:r>
              <a:rPr lang="sv-SE"/>
              <a:t>KLICKA HÄR FÖR ATT ÄNDRA MALL FÖR RUBRIKFORMAT</a:t>
            </a:r>
          </a:p>
        </p:txBody>
      </p:sp>
      <p:sp>
        <p:nvSpPr>
          <p:cNvPr id="3" name="Underrubrik 2">
            <a:extLst>
              <a:ext uri="{FF2B5EF4-FFF2-40B4-BE49-F238E27FC236}">
                <a16:creationId xmlns:a16="http://schemas.microsoft.com/office/drawing/2014/main" id="{48DDAB13-311E-204D-A9E5-7F5A12AC9FED}"/>
              </a:ext>
            </a:extLst>
          </p:cNvPr>
          <p:cNvSpPr>
            <a:spLocks noGrp="1"/>
          </p:cNvSpPr>
          <p:nvPr>
            <p:ph type="subTitle" idx="1"/>
          </p:nvPr>
        </p:nvSpPr>
        <p:spPr>
          <a:xfrm>
            <a:off x="1524000" y="3828846"/>
            <a:ext cx="9144000" cy="1655762"/>
          </a:xfrm>
        </p:spPr>
        <p:txBody>
          <a:bodyPr>
            <a:noAutofit/>
          </a:bodyPr>
          <a:lstStyle>
            <a:lvl1pPr marL="0" indent="0" algn="ctr">
              <a:buNone/>
              <a:defRPr sz="1800" b="0" i="0">
                <a:solidFill>
                  <a:srgbClr val="FF2867"/>
                </a:solidFill>
                <a:latin typeface="Arvo" panose="02000000000000000000"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ECE2EB5B-502E-1741-B616-DA5E7B0A4CD1}"/>
              </a:ext>
            </a:extLst>
          </p:cNvPr>
          <p:cNvSpPr>
            <a:spLocks noGrp="1"/>
          </p:cNvSpPr>
          <p:nvPr>
            <p:ph type="dt" sz="half" idx="10"/>
          </p:nvPr>
        </p:nvSpPr>
        <p:spPr/>
        <p:txBody>
          <a:bodyPr/>
          <a:lstStyle/>
          <a:p>
            <a:fld id="{59C435BE-F30E-774C-975B-8FBD2D3F42B4}" type="datetimeFigureOut">
              <a:rPr lang="sv-SE" smtClean="0"/>
              <a:t>2023-04-30</a:t>
            </a:fld>
            <a:endParaRPr lang="sv-SE" dirty="0"/>
          </a:p>
        </p:txBody>
      </p:sp>
      <p:sp>
        <p:nvSpPr>
          <p:cNvPr id="5" name="Platshållare för sidfot 4">
            <a:extLst>
              <a:ext uri="{FF2B5EF4-FFF2-40B4-BE49-F238E27FC236}">
                <a16:creationId xmlns:a16="http://schemas.microsoft.com/office/drawing/2014/main" id="{62BD4138-D589-8F47-98D0-BC797F97B5A1}"/>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4221D3F4-8DDD-4B46-A2EC-ED65CCB1F107}"/>
              </a:ext>
            </a:extLst>
          </p:cNvPr>
          <p:cNvSpPr>
            <a:spLocks noGrp="1"/>
          </p:cNvSpPr>
          <p:nvPr>
            <p:ph type="sldNum" sz="quarter" idx="12"/>
          </p:nvPr>
        </p:nvSpPr>
        <p:spPr/>
        <p:txBody>
          <a:bodyPr/>
          <a:lstStyle/>
          <a:p>
            <a:fld id="{365F8528-AA18-C149-8731-0FF2A076D73C}" type="slidenum">
              <a:rPr lang="sv-SE" smtClean="0"/>
              <a:t>‹#›</a:t>
            </a:fld>
            <a:endParaRPr lang="sv-SE" dirty="0"/>
          </a:p>
        </p:txBody>
      </p:sp>
      <p:pic>
        <p:nvPicPr>
          <p:cNvPr id="7" name="Bildobjekt 6">
            <a:extLst>
              <a:ext uri="{FF2B5EF4-FFF2-40B4-BE49-F238E27FC236}">
                <a16:creationId xmlns:a16="http://schemas.microsoft.com/office/drawing/2014/main" id="{1E84D2FB-490C-8E45-B35A-539BD601F218}"/>
              </a:ext>
            </a:extLst>
          </p:cNvPr>
          <p:cNvPicPr>
            <a:picLocks noChangeAspect="1"/>
          </p:cNvPicPr>
          <p:nvPr userDrawn="1"/>
        </p:nvPicPr>
        <p:blipFill>
          <a:blip r:embed="rId2"/>
          <a:stretch>
            <a:fillRect/>
          </a:stretch>
        </p:blipFill>
        <p:spPr>
          <a:xfrm>
            <a:off x="5824603" y="5484608"/>
            <a:ext cx="542793" cy="775107"/>
          </a:xfrm>
          <a:prstGeom prst="rect">
            <a:avLst/>
          </a:prstGeom>
        </p:spPr>
      </p:pic>
      <p:sp>
        <p:nvSpPr>
          <p:cNvPr id="8" name="textruta 7">
            <a:extLst>
              <a:ext uri="{FF2B5EF4-FFF2-40B4-BE49-F238E27FC236}">
                <a16:creationId xmlns:a16="http://schemas.microsoft.com/office/drawing/2014/main" id="{92751661-9ABA-B547-A244-0AD302052A73}"/>
              </a:ext>
            </a:extLst>
          </p:cNvPr>
          <p:cNvSpPr txBox="1"/>
          <p:nvPr userDrawn="1"/>
        </p:nvSpPr>
        <p:spPr>
          <a:xfrm>
            <a:off x="4506191" y="6356350"/>
            <a:ext cx="317961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900" kern="1200" dirty="0">
                <a:solidFill>
                  <a:schemeClr val="tx1"/>
                </a:solidFill>
                <a:effectLst/>
                <a:latin typeface="Arvo" panose="02000000000000000000" pitchFamily="2" charset="77"/>
                <a:ea typeface="+mn-ea"/>
                <a:cs typeface="+mn-cs"/>
              </a:rPr>
              <a:t>Levla är ett hälsoprojekt för barn och unga på initiativ</a:t>
            </a:r>
            <a:br>
              <a:rPr lang="sv-SE" sz="900" kern="1200" dirty="0">
                <a:solidFill>
                  <a:schemeClr val="tx1"/>
                </a:solidFill>
                <a:effectLst/>
                <a:latin typeface="Arvo" panose="02000000000000000000" pitchFamily="2" charset="77"/>
                <a:ea typeface="+mn-ea"/>
                <a:cs typeface="+mn-cs"/>
              </a:rPr>
            </a:br>
            <a:r>
              <a:rPr lang="sv-SE" sz="900" kern="1200" dirty="0">
                <a:solidFill>
                  <a:schemeClr val="tx1"/>
                </a:solidFill>
                <a:effectLst/>
                <a:latin typeface="Arvo" panose="02000000000000000000" pitchFamily="2" charset="77"/>
                <a:ea typeface="+mn-ea"/>
                <a:cs typeface="+mn-cs"/>
              </a:rPr>
              <a:t>av Regionalt cancercentrun Stockholm Gotland</a:t>
            </a:r>
          </a:p>
          <a:p>
            <a:endParaRPr lang="sv-SE" dirty="0"/>
          </a:p>
        </p:txBody>
      </p:sp>
    </p:spTree>
    <p:extLst>
      <p:ext uri="{BB962C8B-B14F-4D97-AF65-F5344CB8AC3E}">
        <p14:creationId xmlns:p14="http://schemas.microsoft.com/office/powerpoint/2010/main" val="2749511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95B6FDD7-CD8A-134F-95F2-7DAFF1CF7BEA}"/>
              </a:ext>
            </a:extLst>
          </p:cNvPr>
          <p:cNvSpPr>
            <a:spLocks noGrp="1"/>
          </p:cNvSpPr>
          <p:nvPr>
            <p:ph sz="half" idx="1"/>
          </p:nvPr>
        </p:nvSpPr>
        <p:spPr>
          <a:xfrm>
            <a:off x="838200" y="2230560"/>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DFB916F6-8C92-9345-8207-8A932980F0A8}"/>
              </a:ext>
            </a:extLst>
          </p:cNvPr>
          <p:cNvSpPr>
            <a:spLocks noGrp="1"/>
          </p:cNvSpPr>
          <p:nvPr>
            <p:ph sz="half" idx="2"/>
          </p:nvPr>
        </p:nvSpPr>
        <p:spPr>
          <a:xfrm>
            <a:off x="6172200" y="2230560"/>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071799F9-0C42-EF41-BF34-EAB0380A88E5}"/>
              </a:ext>
            </a:extLst>
          </p:cNvPr>
          <p:cNvSpPr>
            <a:spLocks noGrp="1"/>
          </p:cNvSpPr>
          <p:nvPr>
            <p:ph type="dt" sz="half" idx="10"/>
          </p:nvPr>
        </p:nvSpPr>
        <p:spPr/>
        <p:txBody>
          <a:bodyPr/>
          <a:lstStyle/>
          <a:p>
            <a:fld id="{59C435BE-F30E-774C-975B-8FBD2D3F42B4}" type="datetimeFigureOut">
              <a:rPr lang="sv-SE" smtClean="0"/>
              <a:t>2023-04-30</a:t>
            </a:fld>
            <a:endParaRPr lang="sv-SE" dirty="0"/>
          </a:p>
        </p:txBody>
      </p:sp>
      <p:sp>
        <p:nvSpPr>
          <p:cNvPr id="6" name="Platshållare för sidfot 5">
            <a:extLst>
              <a:ext uri="{FF2B5EF4-FFF2-40B4-BE49-F238E27FC236}">
                <a16:creationId xmlns:a16="http://schemas.microsoft.com/office/drawing/2014/main" id="{C82B4F3B-8FFE-3941-8CBF-C0DA6D5168A0}"/>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3A8C2E92-4E29-C249-89EB-279936E11E48}"/>
              </a:ext>
            </a:extLst>
          </p:cNvPr>
          <p:cNvSpPr>
            <a:spLocks noGrp="1"/>
          </p:cNvSpPr>
          <p:nvPr>
            <p:ph type="sldNum" sz="quarter" idx="12"/>
          </p:nvPr>
        </p:nvSpPr>
        <p:spPr/>
        <p:txBody>
          <a:bodyPr/>
          <a:lstStyle/>
          <a:p>
            <a:fld id="{365F8528-AA18-C149-8731-0FF2A076D73C}" type="slidenum">
              <a:rPr lang="sv-SE" smtClean="0"/>
              <a:t>‹#›</a:t>
            </a:fld>
            <a:endParaRPr lang="sv-SE" dirty="0"/>
          </a:p>
        </p:txBody>
      </p:sp>
      <p:pic>
        <p:nvPicPr>
          <p:cNvPr id="10" name="Bildobjekt 9">
            <a:extLst>
              <a:ext uri="{FF2B5EF4-FFF2-40B4-BE49-F238E27FC236}">
                <a16:creationId xmlns:a16="http://schemas.microsoft.com/office/drawing/2014/main" id="{36A0796A-6298-F248-A1AA-F1C85A37289A}"/>
              </a:ext>
            </a:extLst>
          </p:cNvPr>
          <p:cNvPicPr>
            <a:picLocks noChangeAspect="1"/>
          </p:cNvPicPr>
          <p:nvPr userDrawn="1"/>
        </p:nvPicPr>
        <p:blipFill>
          <a:blip r:embed="rId2"/>
          <a:stretch>
            <a:fillRect/>
          </a:stretch>
        </p:blipFill>
        <p:spPr>
          <a:xfrm>
            <a:off x="8325993" y="6212464"/>
            <a:ext cx="351296" cy="501650"/>
          </a:xfrm>
          <a:prstGeom prst="rect">
            <a:avLst/>
          </a:prstGeom>
        </p:spPr>
      </p:pic>
      <p:sp>
        <p:nvSpPr>
          <p:cNvPr id="11" name="textruta 10">
            <a:extLst>
              <a:ext uri="{FF2B5EF4-FFF2-40B4-BE49-F238E27FC236}">
                <a16:creationId xmlns:a16="http://schemas.microsoft.com/office/drawing/2014/main" id="{AF79A235-8086-E64D-A8D5-11BC85944A51}"/>
              </a:ext>
            </a:extLst>
          </p:cNvPr>
          <p:cNvSpPr txBox="1"/>
          <p:nvPr userDrawn="1"/>
        </p:nvSpPr>
        <p:spPr>
          <a:xfrm>
            <a:off x="8765113" y="6280727"/>
            <a:ext cx="317961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900" kern="1200" dirty="0">
                <a:solidFill>
                  <a:schemeClr val="tx1"/>
                </a:solidFill>
                <a:effectLst/>
                <a:latin typeface="Arvo" panose="02000000000000000000" pitchFamily="2" charset="77"/>
                <a:ea typeface="+mn-ea"/>
                <a:cs typeface="+mn-cs"/>
              </a:rPr>
              <a:t>Levla är ett hälsoprojekt för barn och unga på initiativ</a:t>
            </a:r>
            <a:br>
              <a:rPr lang="sv-SE" sz="900" kern="1200" dirty="0">
                <a:solidFill>
                  <a:schemeClr val="tx1"/>
                </a:solidFill>
                <a:effectLst/>
                <a:latin typeface="Arvo" panose="02000000000000000000" pitchFamily="2" charset="77"/>
                <a:ea typeface="+mn-ea"/>
                <a:cs typeface="+mn-cs"/>
              </a:rPr>
            </a:br>
            <a:r>
              <a:rPr lang="sv-SE" sz="900" kern="1200" dirty="0">
                <a:solidFill>
                  <a:schemeClr val="tx1"/>
                </a:solidFill>
                <a:effectLst/>
                <a:latin typeface="Arvo" panose="02000000000000000000" pitchFamily="2" charset="77"/>
                <a:ea typeface="+mn-ea"/>
                <a:cs typeface="+mn-cs"/>
              </a:rPr>
              <a:t>av Regionalt cancercentrun Stockholm Gotland</a:t>
            </a:r>
          </a:p>
          <a:p>
            <a:endParaRPr lang="sv-SE" dirty="0"/>
          </a:p>
        </p:txBody>
      </p:sp>
      <p:sp>
        <p:nvSpPr>
          <p:cNvPr id="12" name="Rubrik 1">
            <a:extLst>
              <a:ext uri="{FF2B5EF4-FFF2-40B4-BE49-F238E27FC236}">
                <a16:creationId xmlns:a16="http://schemas.microsoft.com/office/drawing/2014/main" id="{E1BE56A4-42C5-194D-8BCF-0AA352AE0808}"/>
              </a:ext>
            </a:extLst>
          </p:cNvPr>
          <p:cNvSpPr>
            <a:spLocks noGrp="1"/>
          </p:cNvSpPr>
          <p:nvPr>
            <p:ph type="title"/>
          </p:nvPr>
        </p:nvSpPr>
        <p:spPr>
          <a:xfrm>
            <a:off x="838200" y="904997"/>
            <a:ext cx="10515600" cy="1325563"/>
          </a:xfrm>
        </p:spPr>
        <p:txBody>
          <a:bodyPr/>
          <a:lstStyle/>
          <a:p>
            <a:r>
              <a:rPr lang="sv-SE"/>
              <a:t>Klicka här för att ändra mall för rubrikformat</a:t>
            </a:r>
          </a:p>
        </p:txBody>
      </p:sp>
    </p:spTree>
    <p:extLst>
      <p:ext uri="{BB962C8B-B14F-4D97-AF65-F5344CB8AC3E}">
        <p14:creationId xmlns:p14="http://schemas.microsoft.com/office/powerpoint/2010/main" val="1274629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45EA4EEB-70E5-FD49-B19E-AB713BDA0357}"/>
              </a:ext>
            </a:extLst>
          </p:cNvPr>
          <p:cNvSpPr>
            <a:spLocks noGrp="1"/>
          </p:cNvSpPr>
          <p:nvPr>
            <p:ph type="dt" sz="half" idx="10"/>
          </p:nvPr>
        </p:nvSpPr>
        <p:spPr/>
        <p:txBody>
          <a:bodyPr/>
          <a:lstStyle/>
          <a:p>
            <a:fld id="{59C435BE-F30E-774C-975B-8FBD2D3F42B4}" type="datetimeFigureOut">
              <a:rPr lang="sv-SE" smtClean="0"/>
              <a:t>2023-04-30</a:t>
            </a:fld>
            <a:endParaRPr lang="sv-SE" dirty="0"/>
          </a:p>
        </p:txBody>
      </p:sp>
      <p:sp>
        <p:nvSpPr>
          <p:cNvPr id="4" name="Platshållare för sidfot 3">
            <a:extLst>
              <a:ext uri="{FF2B5EF4-FFF2-40B4-BE49-F238E27FC236}">
                <a16:creationId xmlns:a16="http://schemas.microsoft.com/office/drawing/2014/main" id="{477C4AE6-FB52-1845-A9A5-6BC49079354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ACDDAFB1-9781-AF46-ADE0-6E3C31F31F38}"/>
              </a:ext>
            </a:extLst>
          </p:cNvPr>
          <p:cNvSpPr>
            <a:spLocks noGrp="1"/>
          </p:cNvSpPr>
          <p:nvPr>
            <p:ph type="sldNum" sz="quarter" idx="12"/>
          </p:nvPr>
        </p:nvSpPr>
        <p:spPr/>
        <p:txBody>
          <a:bodyPr/>
          <a:lstStyle/>
          <a:p>
            <a:fld id="{365F8528-AA18-C149-8731-0FF2A076D73C}" type="slidenum">
              <a:rPr lang="sv-SE" smtClean="0"/>
              <a:t>‹#›</a:t>
            </a:fld>
            <a:endParaRPr lang="sv-SE" dirty="0"/>
          </a:p>
        </p:txBody>
      </p:sp>
      <p:pic>
        <p:nvPicPr>
          <p:cNvPr id="8" name="Bildobjekt 7">
            <a:extLst>
              <a:ext uri="{FF2B5EF4-FFF2-40B4-BE49-F238E27FC236}">
                <a16:creationId xmlns:a16="http://schemas.microsoft.com/office/drawing/2014/main" id="{0FE7ED77-1C5F-6C43-891A-52AA8AAD0AA2}"/>
              </a:ext>
            </a:extLst>
          </p:cNvPr>
          <p:cNvPicPr>
            <a:picLocks noChangeAspect="1"/>
          </p:cNvPicPr>
          <p:nvPr userDrawn="1"/>
        </p:nvPicPr>
        <p:blipFill>
          <a:blip r:embed="rId2"/>
          <a:stretch>
            <a:fillRect/>
          </a:stretch>
        </p:blipFill>
        <p:spPr>
          <a:xfrm>
            <a:off x="8325993" y="6212464"/>
            <a:ext cx="351296" cy="501650"/>
          </a:xfrm>
          <a:prstGeom prst="rect">
            <a:avLst/>
          </a:prstGeom>
        </p:spPr>
      </p:pic>
      <p:sp>
        <p:nvSpPr>
          <p:cNvPr id="9" name="textruta 8">
            <a:extLst>
              <a:ext uri="{FF2B5EF4-FFF2-40B4-BE49-F238E27FC236}">
                <a16:creationId xmlns:a16="http://schemas.microsoft.com/office/drawing/2014/main" id="{8FC348C4-38C7-744F-A56A-AD0F7327FBB6}"/>
              </a:ext>
            </a:extLst>
          </p:cNvPr>
          <p:cNvSpPr txBox="1"/>
          <p:nvPr userDrawn="1"/>
        </p:nvSpPr>
        <p:spPr>
          <a:xfrm>
            <a:off x="8765113" y="6280727"/>
            <a:ext cx="317961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900" kern="1200" dirty="0">
                <a:solidFill>
                  <a:schemeClr val="tx1"/>
                </a:solidFill>
                <a:effectLst/>
                <a:latin typeface="Arvo" panose="02000000000000000000" pitchFamily="2" charset="77"/>
                <a:ea typeface="+mn-ea"/>
                <a:cs typeface="+mn-cs"/>
              </a:rPr>
              <a:t>Levla är ett hälsoprojekt för barn och unga på initiativ</a:t>
            </a:r>
            <a:br>
              <a:rPr lang="sv-SE" sz="900" kern="1200" dirty="0">
                <a:solidFill>
                  <a:schemeClr val="tx1"/>
                </a:solidFill>
                <a:effectLst/>
                <a:latin typeface="Arvo" panose="02000000000000000000" pitchFamily="2" charset="77"/>
                <a:ea typeface="+mn-ea"/>
                <a:cs typeface="+mn-cs"/>
              </a:rPr>
            </a:br>
            <a:r>
              <a:rPr lang="sv-SE" sz="900" kern="1200" dirty="0">
                <a:solidFill>
                  <a:schemeClr val="tx1"/>
                </a:solidFill>
                <a:effectLst/>
                <a:latin typeface="Arvo" panose="02000000000000000000" pitchFamily="2" charset="77"/>
                <a:ea typeface="+mn-ea"/>
                <a:cs typeface="+mn-cs"/>
              </a:rPr>
              <a:t>av Regionalt cancercentrun Stockholm Gotland</a:t>
            </a:r>
          </a:p>
          <a:p>
            <a:endParaRPr lang="sv-SE" dirty="0"/>
          </a:p>
        </p:txBody>
      </p:sp>
      <p:sp>
        <p:nvSpPr>
          <p:cNvPr id="10" name="Rubrik 1">
            <a:extLst>
              <a:ext uri="{FF2B5EF4-FFF2-40B4-BE49-F238E27FC236}">
                <a16:creationId xmlns:a16="http://schemas.microsoft.com/office/drawing/2014/main" id="{DF7AB53C-8DC2-F549-AD97-485E93DFEEE4}"/>
              </a:ext>
            </a:extLst>
          </p:cNvPr>
          <p:cNvSpPr>
            <a:spLocks noGrp="1"/>
          </p:cNvSpPr>
          <p:nvPr>
            <p:ph type="title"/>
          </p:nvPr>
        </p:nvSpPr>
        <p:spPr>
          <a:xfrm>
            <a:off x="838200" y="904997"/>
            <a:ext cx="10515600" cy="1325563"/>
          </a:xfrm>
        </p:spPr>
        <p:txBody>
          <a:bodyPr/>
          <a:lstStyle/>
          <a:p>
            <a:r>
              <a:rPr lang="sv-SE"/>
              <a:t>Klicka här för att ändra mall för rubrikformat</a:t>
            </a:r>
          </a:p>
        </p:txBody>
      </p:sp>
    </p:spTree>
    <p:extLst>
      <p:ext uri="{BB962C8B-B14F-4D97-AF65-F5344CB8AC3E}">
        <p14:creationId xmlns:p14="http://schemas.microsoft.com/office/powerpoint/2010/main" val="1387656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DD1BB4-A597-424B-9A2A-AE6DDC50EA8B}"/>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BB9DC8D-A597-B54D-BE98-35FE3E051C89}"/>
              </a:ext>
            </a:extLst>
          </p:cNvPr>
          <p:cNvSpPr>
            <a:spLocks noGrp="1"/>
          </p:cNvSpPr>
          <p:nvPr>
            <p:ph idx="1"/>
          </p:nvPr>
        </p:nvSpPr>
        <p:spPr>
          <a:xfrm>
            <a:off x="5183188" y="987425"/>
            <a:ext cx="6172200" cy="4873625"/>
          </a:xfrm>
        </p:spPr>
        <p:txBody>
          <a:bodyPr/>
          <a:lstStyle>
            <a:lvl1pPr>
              <a:buFont typeface="Arial" panose="020B0604020202020204" pitchFamily="34" charset="0"/>
              <a:buChar char="•"/>
              <a:defRPr sz="2400"/>
            </a:lvl1pPr>
            <a:lvl2pPr>
              <a:buFont typeface="Arial" panose="020B0604020202020204" pitchFamily="34" charset="0"/>
              <a:buChar char="•"/>
              <a:defRPr sz="2000"/>
            </a:lvl2pPr>
            <a:lvl3pPr>
              <a:buFont typeface="Arial" panose="020B0604020202020204" pitchFamily="34" charset="0"/>
              <a:buChar char="•"/>
              <a:defRPr sz="1600"/>
            </a:lvl3pPr>
            <a:lvl4pPr>
              <a:buFont typeface="Arial" panose="020B0604020202020204" pitchFamily="34" charset="0"/>
              <a:buChar char="•"/>
              <a:defRPr sz="1400"/>
            </a:lvl4pPr>
            <a:lvl5pPr>
              <a:buFont typeface="Arial" panose="020B0604020202020204" pitchFamily="34" charset="0"/>
              <a:buChar char="•"/>
              <a:defRPr sz="12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6A445967-B221-3F4F-A7C9-C33142ED9AA5}"/>
              </a:ext>
            </a:extLst>
          </p:cNvPr>
          <p:cNvSpPr>
            <a:spLocks noGrp="1"/>
          </p:cNvSpPr>
          <p:nvPr>
            <p:ph type="body" sz="half" idx="2"/>
          </p:nvPr>
        </p:nvSpPr>
        <p:spPr>
          <a:xfrm>
            <a:off x="839788" y="2186353"/>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E4F77F98-123E-9D49-BE51-BAD325BDE0B0}"/>
              </a:ext>
            </a:extLst>
          </p:cNvPr>
          <p:cNvSpPr>
            <a:spLocks noGrp="1"/>
          </p:cNvSpPr>
          <p:nvPr>
            <p:ph type="dt" sz="half" idx="10"/>
          </p:nvPr>
        </p:nvSpPr>
        <p:spPr/>
        <p:txBody>
          <a:bodyPr/>
          <a:lstStyle/>
          <a:p>
            <a:fld id="{59C435BE-F30E-774C-975B-8FBD2D3F42B4}" type="datetimeFigureOut">
              <a:rPr lang="sv-SE" smtClean="0"/>
              <a:t>2023-04-30</a:t>
            </a:fld>
            <a:endParaRPr lang="sv-SE" dirty="0"/>
          </a:p>
        </p:txBody>
      </p:sp>
      <p:sp>
        <p:nvSpPr>
          <p:cNvPr id="6" name="Platshållare för sidfot 5">
            <a:extLst>
              <a:ext uri="{FF2B5EF4-FFF2-40B4-BE49-F238E27FC236}">
                <a16:creationId xmlns:a16="http://schemas.microsoft.com/office/drawing/2014/main" id="{9A2706A0-A28A-9647-AF43-6379AA2800FB}"/>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7A102589-BBD9-3448-BE9A-72D0663F99FD}"/>
              </a:ext>
            </a:extLst>
          </p:cNvPr>
          <p:cNvSpPr>
            <a:spLocks noGrp="1"/>
          </p:cNvSpPr>
          <p:nvPr>
            <p:ph type="sldNum" sz="quarter" idx="12"/>
          </p:nvPr>
        </p:nvSpPr>
        <p:spPr/>
        <p:txBody>
          <a:bodyPr/>
          <a:lstStyle/>
          <a:p>
            <a:fld id="{365F8528-AA18-C149-8731-0FF2A076D73C}" type="slidenum">
              <a:rPr lang="sv-SE" smtClean="0"/>
              <a:t>‹#›</a:t>
            </a:fld>
            <a:endParaRPr lang="sv-SE" dirty="0"/>
          </a:p>
        </p:txBody>
      </p:sp>
      <p:pic>
        <p:nvPicPr>
          <p:cNvPr id="10" name="Bildobjekt 9">
            <a:extLst>
              <a:ext uri="{FF2B5EF4-FFF2-40B4-BE49-F238E27FC236}">
                <a16:creationId xmlns:a16="http://schemas.microsoft.com/office/drawing/2014/main" id="{6B2034F7-27BB-2C44-9B73-F8BCB6D5D31E}"/>
              </a:ext>
            </a:extLst>
          </p:cNvPr>
          <p:cNvPicPr>
            <a:picLocks noChangeAspect="1"/>
          </p:cNvPicPr>
          <p:nvPr userDrawn="1"/>
        </p:nvPicPr>
        <p:blipFill>
          <a:blip r:embed="rId2"/>
          <a:stretch>
            <a:fillRect/>
          </a:stretch>
        </p:blipFill>
        <p:spPr>
          <a:xfrm>
            <a:off x="8325993" y="6212464"/>
            <a:ext cx="351296" cy="501650"/>
          </a:xfrm>
          <a:prstGeom prst="rect">
            <a:avLst/>
          </a:prstGeom>
        </p:spPr>
      </p:pic>
      <p:sp>
        <p:nvSpPr>
          <p:cNvPr id="11" name="textruta 10">
            <a:extLst>
              <a:ext uri="{FF2B5EF4-FFF2-40B4-BE49-F238E27FC236}">
                <a16:creationId xmlns:a16="http://schemas.microsoft.com/office/drawing/2014/main" id="{FF10A461-A8BA-484B-9E6A-22C55C6778AD}"/>
              </a:ext>
            </a:extLst>
          </p:cNvPr>
          <p:cNvSpPr txBox="1"/>
          <p:nvPr userDrawn="1"/>
        </p:nvSpPr>
        <p:spPr>
          <a:xfrm>
            <a:off x="8765113" y="6280727"/>
            <a:ext cx="317961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900" kern="1200" dirty="0">
                <a:solidFill>
                  <a:schemeClr val="tx1"/>
                </a:solidFill>
                <a:effectLst/>
                <a:latin typeface="Arvo" panose="02000000000000000000" pitchFamily="2" charset="77"/>
                <a:ea typeface="+mn-ea"/>
                <a:cs typeface="+mn-cs"/>
              </a:rPr>
              <a:t>Levla är ett hälsoprojekt för barn och unga på initiativ</a:t>
            </a:r>
            <a:br>
              <a:rPr lang="sv-SE" sz="900" kern="1200" dirty="0">
                <a:solidFill>
                  <a:schemeClr val="tx1"/>
                </a:solidFill>
                <a:effectLst/>
                <a:latin typeface="Arvo" panose="02000000000000000000" pitchFamily="2" charset="77"/>
                <a:ea typeface="+mn-ea"/>
                <a:cs typeface="+mn-cs"/>
              </a:rPr>
            </a:br>
            <a:r>
              <a:rPr lang="sv-SE" sz="900" kern="1200" dirty="0">
                <a:solidFill>
                  <a:schemeClr val="tx1"/>
                </a:solidFill>
                <a:effectLst/>
                <a:latin typeface="Arvo" panose="02000000000000000000" pitchFamily="2" charset="77"/>
                <a:ea typeface="+mn-ea"/>
                <a:cs typeface="+mn-cs"/>
              </a:rPr>
              <a:t>av Regionalt cancercentrun Stockholm Gotland</a:t>
            </a:r>
          </a:p>
          <a:p>
            <a:endParaRPr lang="sv-SE" dirty="0"/>
          </a:p>
        </p:txBody>
      </p:sp>
    </p:spTree>
    <p:extLst>
      <p:ext uri="{BB962C8B-B14F-4D97-AF65-F5344CB8AC3E}">
        <p14:creationId xmlns:p14="http://schemas.microsoft.com/office/powerpoint/2010/main" val="24431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581BBB5-9C75-D748-9F3F-4BF160AB3713}"/>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92E9DC48-51F1-3F4A-8FD7-6DF170835E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
        <p:nvSpPr>
          <p:cNvPr id="4" name="Platshållare för text 3">
            <a:extLst>
              <a:ext uri="{FF2B5EF4-FFF2-40B4-BE49-F238E27FC236}">
                <a16:creationId xmlns:a16="http://schemas.microsoft.com/office/drawing/2014/main" id="{24DFE0F5-F077-764D-916C-612A2AB32F91}"/>
              </a:ext>
            </a:extLst>
          </p:cNvPr>
          <p:cNvSpPr>
            <a:spLocks noGrp="1"/>
          </p:cNvSpPr>
          <p:nvPr>
            <p:ph type="body" sz="half" idx="2"/>
          </p:nvPr>
        </p:nvSpPr>
        <p:spPr>
          <a:xfrm>
            <a:off x="839788" y="217463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9E1509A0-AAD1-CC43-BD48-DFDE1C61FC36}"/>
              </a:ext>
            </a:extLst>
          </p:cNvPr>
          <p:cNvSpPr>
            <a:spLocks noGrp="1"/>
          </p:cNvSpPr>
          <p:nvPr>
            <p:ph type="dt" sz="half" idx="10"/>
          </p:nvPr>
        </p:nvSpPr>
        <p:spPr/>
        <p:txBody>
          <a:bodyPr/>
          <a:lstStyle/>
          <a:p>
            <a:fld id="{59C435BE-F30E-774C-975B-8FBD2D3F42B4}" type="datetimeFigureOut">
              <a:rPr lang="sv-SE" smtClean="0"/>
              <a:t>2023-04-30</a:t>
            </a:fld>
            <a:endParaRPr lang="sv-SE" dirty="0"/>
          </a:p>
        </p:txBody>
      </p:sp>
      <p:sp>
        <p:nvSpPr>
          <p:cNvPr id="6" name="Platshållare för sidfot 5">
            <a:extLst>
              <a:ext uri="{FF2B5EF4-FFF2-40B4-BE49-F238E27FC236}">
                <a16:creationId xmlns:a16="http://schemas.microsoft.com/office/drawing/2014/main" id="{C22481D9-BD50-DB46-8BF1-402212036642}"/>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BFA41F5C-0E79-A048-8E4A-C61A8B157355}"/>
              </a:ext>
            </a:extLst>
          </p:cNvPr>
          <p:cNvSpPr>
            <a:spLocks noGrp="1"/>
          </p:cNvSpPr>
          <p:nvPr>
            <p:ph type="sldNum" sz="quarter" idx="12"/>
          </p:nvPr>
        </p:nvSpPr>
        <p:spPr/>
        <p:txBody>
          <a:bodyPr/>
          <a:lstStyle/>
          <a:p>
            <a:fld id="{365F8528-AA18-C149-8731-0FF2A076D73C}" type="slidenum">
              <a:rPr lang="sv-SE" smtClean="0"/>
              <a:t>‹#›</a:t>
            </a:fld>
            <a:endParaRPr lang="sv-SE" dirty="0"/>
          </a:p>
        </p:txBody>
      </p:sp>
      <p:pic>
        <p:nvPicPr>
          <p:cNvPr id="10" name="Bildobjekt 9">
            <a:extLst>
              <a:ext uri="{FF2B5EF4-FFF2-40B4-BE49-F238E27FC236}">
                <a16:creationId xmlns:a16="http://schemas.microsoft.com/office/drawing/2014/main" id="{A4C0F801-595F-E64C-B2D7-B634D7023506}"/>
              </a:ext>
            </a:extLst>
          </p:cNvPr>
          <p:cNvPicPr>
            <a:picLocks noChangeAspect="1"/>
          </p:cNvPicPr>
          <p:nvPr userDrawn="1"/>
        </p:nvPicPr>
        <p:blipFill>
          <a:blip r:embed="rId2"/>
          <a:stretch>
            <a:fillRect/>
          </a:stretch>
        </p:blipFill>
        <p:spPr>
          <a:xfrm>
            <a:off x="8325993" y="6212464"/>
            <a:ext cx="351296" cy="501650"/>
          </a:xfrm>
          <a:prstGeom prst="rect">
            <a:avLst/>
          </a:prstGeom>
        </p:spPr>
      </p:pic>
      <p:sp>
        <p:nvSpPr>
          <p:cNvPr id="11" name="textruta 10">
            <a:extLst>
              <a:ext uri="{FF2B5EF4-FFF2-40B4-BE49-F238E27FC236}">
                <a16:creationId xmlns:a16="http://schemas.microsoft.com/office/drawing/2014/main" id="{966272BA-F384-1246-81A0-E17AE8F1E420}"/>
              </a:ext>
            </a:extLst>
          </p:cNvPr>
          <p:cNvSpPr txBox="1"/>
          <p:nvPr userDrawn="1"/>
        </p:nvSpPr>
        <p:spPr>
          <a:xfrm>
            <a:off x="8765113" y="6280727"/>
            <a:ext cx="317961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900" kern="1200" dirty="0">
                <a:solidFill>
                  <a:schemeClr val="tx1"/>
                </a:solidFill>
                <a:effectLst/>
                <a:latin typeface="Arvo" panose="02000000000000000000" pitchFamily="2" charset="77"/>
                <a:ea typeface="+mn-ea"/>
                <a:cs typeface="+mn-cs"/>
              </a:rPr>
              <a:t>Levla är ett hälsoprojekt för barn och unga på initiativ</a:t>
            </a:r>
            <a:br>
              <a:rPr lang="sv-SE" sz="900" kern="1200" dirty="0">
                <a:solidFill>
                  <a:schemeClr val="tx1"/>
                </a:solidFill>
                <a:effectLst/>
                <a:latin typeface="Arvo" panose="02000000000000000000" pitchFamily="2" charset="77"/>
                <a:ea typeface="+mn-ea"/>
                <a:cs typeface="+mn-cs"/>
              </a:rPr>
            </a:br>
            <a:r>
              <a:rPr lang="sv-SE" sz="900" kern="1200" dirty="0">
                <a:solidFill>
                  <a:schemeClr val="tx1"/>
                </a:solidFill>
                <a:effectLst/>
                <a:latin typeface="Arvo" panose="02000000000000000000" pitchFamily="2" charset="77"/>
                <a:ea typeface="+mn-ea"/>
                <a:cs typeface="+mn-cs"/>
              </a:rPr>
              <a:t>av Regionalt cancercentrun Stockholm Gotland</a:t>
            </a:r>
          </a:p>
          <a:p>
            <a:endParaRPr lang="sv-SE" dirty="0"/>
          </a:p>
        </p:txBody>
      </p:sp>
    </p:spTree>
    <p:extLst>
      <p:ext uri="{BB962C8B-B14F-4D97-AF65-F5344CB8AC3E}">
        <p14:creationId xmlns:p14="http://schemas.microsoft.com/office/powerpoint/2010/main" val="1105975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5E2BA523-6B8E-A140-A760-90D13F931E1B}"/>
              </a:ext>
            </a:extLst>
          </p:cNvPr>
          <p:cNvSpPr>
            <a:spLocks noGrp="1"/>
          </p:cNvSpPr>
          <p:nvPr>
            <p:ph type="dt" sz="half" idx="10"/>
          </p:nvPr>
        </p:nvSpPr>
        <p:spPr/>
        <p:txBody>
          <a:bodyPr/>
          <a:lstStyle/>
          <a:p>
            <a:fld id="{59C435BE-F30E-774C-975B-8FBD2D3F42B4}" type="datetimeFigureOut">
              <a:rPr lang="sv-SE" smtClean="0"/>
              <a:t>2023-04-30</a:t>
            </a:fld>
            <a:endParaRPr lang="sv-SE" dirty="0"/>
          </a:p>
        </p:txBody>
      </p:sp>
      <p:sp>
        <p:nvSpPr>
          <p:cNvPr id="3" name="Platshållare för sidfot 2">
            <a:extLst>
              <a:ext uri="{FF2B5EF4-FFF2-40B4-BE49-F238E27FC236}">
                <a16:creationId xmlns:a16="http://schemas.microsoft.com/office/drawing/2014/main" id="{B862F89B-7681-B246-A633-80786CEA0C65}"/>
              </a:ext>
            </a:extLst>
          </p:cNvPr>
          <p:cNvSpPr>
            <a:spLocks noGrp="1"/>
          </p:cNvSpPr>
          <p:nvPr>
            <p:ph type="ftr" sz="quarter" idx="11"/>
          </p:nvPr>
        </p:nvSpPr>
        <p:spPr/>
        <p:txBody>
          <a:bodyPr/>
          <a:lstStyle/>
          <a:p>
            <a:endParaRPr lang="sv-SE" dirty="0"/>
          </a:p>
        </p:txBody>
      </p:sp>
      <p:sp>
        <p:nvSpPr>
          <p:cNvPr id="4" name="Platshållare för bildnummer 3">
            <a:extLst>
              <a:ext uri="{FF2B5EF4-FFF2-40B4-BE49-F238E27FC236}">
                <a16:creationId xmlns:a16="http://schemas.microsoft.com/office/drawing/2014/main" id="{65D4B475-031B-EE44-905F-14AD8DB4A6D7}"/>
              </a:ext>
            </a:extLst>
          </p:cNvPr>
          <p:cNvSpPr>
            <a:spLocks noGrp="1"/>
          </p:cNvSpPr>
          <p:nvPr>
            <p:ph type="sldNum" sz="quarter" idx="12"/>
          </p:nvPr>
        </p:nvSpPr>
        <p:spPr/>
        <p:txBody>
          <a:bodyPr/>
          <a:lstStyle/>
          <a:p>
            <a:fld id="{365F8528-AA18-C149-8731-0FF2A076D73C}" type="slidenum">
              <a:rPr lang="sv-SE" smtClean="0"/>
              <a:t>‹#›</a:t>
            </a:fld>
            <a:endParaRPr lang="sv-SE" dirty="0"/>
          </a:p>
        </p:txBody>
      </p:sp>
      <p:pic>
        <p:nvPicPr>
          <p:cNvPr id="6" name="Bildobjekt 5">
            <a:extLst>
              <a:ext uri="{FF2B5EF4-FFF2-40B4-BE49-F238E27FC236}">
                <a16:creationId xmlns:a16="http://schemas.microsoft.com/office/drawing/2014/main" id="{54F1D2F7-C207-AB4C-B7AF-727A8D8FB951}"/>
              </a:ext>
            </a:extLst>
          </p:cNvPr>
          <p:cNvPicPr>
            <a:picLocks noChangeAspect="1"/>
          </p:cNvPicPr>
          <p:nvPr userDrawn="1"/>
        </p:nvPicPr>
        <p:blipFill>
          <a:blip r:embed="rId2"/>
          <a:stretch>
            <a:fillRect/>
          </a:stretch>
        </p:blipFill>
        <p:spPr>
          <a:xfrm>
            <a:off x="137160" y="220471"/>
            <a:ext cx="561096" cy="801244"/>
          </a:xfrm>
          <a:prstGeom prst="rect">
            <a:avLst/>
          </a:prstGeom>
        </p:spPr>
      </p:pic>
      <p:sp>
        <p:nvSpPr>
          <p:cNvPr id="10" name="Platshållare för text 9">
            <a:extLst>
              <a:ext uri="{FF2B5EF4-FFF2-40B4-BE49-F238E27FC236}">
                <a16:creationId xmlns:a16="http://schemas.microsoft.com/office/drawing/2014/main" id="{3985D640-F9F6-BF48-8206-0D1B46B5C86D}"/>
              </a:ext>
            </a:extLst>
          </p:cNvPr>
          <p:cNvSpPr>
            <a:spLocks noGrp="1"/>
          </p:cNvSpPr>
          <p:nvPr>
            <p:ph type="body" sz="quarter" idx="13" hasCustomPrompt="1"/>
          </p:nvPr>
        </p:nvSpPr>
        <p:spPr>
          <a:xfrm>
            <a:off x="921327" y="2668725"/>
            <a:ext cx="5884863" cy="2978150"/>
          </a:xfrm>
        </p:spPr>
        <p:txBody>
          <a:bodyPr/>
          <a:lstStyle>
            <a:lvl1pPr algn="l">
              <a:buNone/>
              <a:defRPr sz="1600"/>
            </a:lvl1pPr>
          </a:lstStyle>
          <a:p>
            <a:pPr lvl="0"/>
            <a:r>
              <a:rPr lang="sv-SE"/>
              <a:t>Skriv din text här…</a:t>
            </a:r>
          </a:p>
        </p:txBody>
      </p:sp>
      <p:sp>
        <p:nvSpPr>
          <p:cNvPr id="11" name="Rubrik 1">
            <a:extLst>
              <a:ext uri="{FF2B5EF4-FFF2-40B4-BE49-F238E27FC236}">
                <a16:creationId xmlns:a16="http://schemas.microsoft.com/office/drawing/2014/main" id="{21F01950-C15F-474B-9363-3E42EEC36B92}"/>
              </a:ext>
            </a:extLst>
          </p:cNvPr>
          <p:cNvSpPr>
            <a:spLocks noGrp="1"/>
          </p:cNvSpPr>
          <p:nvPr>
            <p:ph type="title"/>
          </p:nvPr>
        </p:nvSpPr>
        <p:spPr>
          <a:xfrm>
            <a:off x="838200" y="892014"/>
            <a:ext cx="10515600" cy="1325563"/>
          </a:xfrm>
        </p:spPr>
        <p:txBody>
          <a:bodyPr/>
          <a:lstStyle/>
          <a:p>
            <a:r>
              <a:rPr lang="sv-SE"/>
              <a:t>Klicka här för att ändra mall för rubrikformat</a:t>
            </a:r>
          </a:p>
        </p:txBody>
      </p:sp>
    </p:spTree>
    <p:extLst>
      <p:ext uri="{BB962C8B-B14F-4D97-AF65-F5344CB8AC3E}">
        <p14:creationId xmlns:p14="http://schemas.microsoft.com/office/powerpoint/2010/main" val="3524832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4_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5E2BA523-6B8E-A140-A760-90D13F931E1B}"/>
              </a:ext>
            </a:extLst>
          </p:cNvPr>
          <p:cNvSpPr>
            <a:spLocks noGrp="1"/>
          </p:cNvSpPr>
          <p:nvPr>
            <p:ph type="dt" sz="half" idx="10"/>
          </p:nvPr>
        </p:nvSpPr>
        <p:spPr/>
        <p:txBody>
          <a:bodyPr/>
          <a:lstStyle/>
          <a:p>
            <a:fld id="{59C435BE-F30E-774C-975B-8FBD2D3F42B4}" type="datetimeFigureOut">
              <a:rPr lang="sv-SE" smtClean="0"/>
              <a:t>2023-04-30</a:t>
            </a:fld>
            <a:endParaRPr lang="sv-SE" dirty="0"/>
          </a:p>
        </p:txBody>
      </p:sp>
      <p:sp>
        <p:nvSpPr>
          <p:cNvPr id="3" name="Platshållare för sidfot 2">
            <a:extLst>
              <a:ext uri="{FF2B5EF4-FFF2-40B4-BE49-F238E27FC236}">
                <a16:creationId xmlns:a16="http://schemas.microsoft.com/office/drawing/2014/main" id="{B862F89B-7681-B246-A633-80786CEA0C65}"/>
              </a:ext>
            </a:extLst>
          </p:cNvPr>
          <p:cNvSpPr>
            <a:spLocks noGrp="1"/>
          </p:cNvSpPr>
          <p:nvPr>
            <p:ph type="ftr" sz="quarter" idx="11"/>
          </p:nvPr>
        </p:nvSpPr>
        <p:spPr/>
        <p:txBody>
          <a:bodyPr/>
          <a:lstStyle/>
          <a:p>
            <a:endParaRPr lang="sv-SE" dirty="0"/>
          </a:p>
        </p:txBody>
      </p:sp>
      <p:sp>
        <p:nvSpPr>
          <p:cNvPr id="4" name="Platshållare för bildnummer 3">
            <a:extLst>
              <a:ext uri="{FF2B5EF4-FFF2-40B4-BE49-F238E27FC236}">
                <a16:creationId xmlns:a16="http://schemas.microsoft.com/office/drawing/2014/main" id="{65D4B475-031B-EE44-905F-14AD8DB4A6D7}"/>
              </a:ext>
            </a:extLst>
          </p:cNvPr>
          <p:cNvSpPr>
            <a:spLocks noGrp="1"/>
          </p:cNvSpPr>
          <p:nvPr>
            <p:ph type="sldNum" sz="quarter" idx="12"/>
          </p:nvPr>
        </p:nvSpPr>
        <p:spPr/>
        <p:txBody>
          <a:bodyPr/>
          <a:lstStyle/>
          <a:p>
            <a:fld id="{365F8528-AA18-C149-8731-0FF2A076D73C}" type="slidenum">
              <a:rPr lang="sv-SE" smtClean="0"/>
              <a:t>‹#›</a:t>
            </a:fld>
            <a:endParaRPr lang="sv-SE" dirty="0"/>
          </a:p>
        </p:txBody>
      </p:sp>
      <p:pic>
        <p:nvPicPr>
          <p:cNvPr id="6" name="Bildobjekt 5">
            <a:extLst>
              <a:ext uri="{FF2B5EF4-FFF2-40B4-BE49-F238E27FC236}">
                <a16:creationId xmlns:a16="http://schemas.microsoft.com/office/drawing/2014/main" id="{54F1D2F7-C207-AB4C-B7AF-727A8D8FB951}"/>
              </a:ext>
            </a:extLst>
          </p:cNvPr>
          <p:cNvPicPr>
            <a:picLocks noChangeAspect="1"/>
          </p:cNvPicPr>
          <p:nvPr userDrawn="1"/>
        </p:nvPicPr>
        <p:blipFill>
          <a:blip r:embed="rId2"/>
          <a:stretch>
            <a:fillRect/>
          </a:stretch>
        </p:blipFill>
        <p:spPr>
          <a:xfrm>
            <a:off x="8325993" y="6212464"/>
            <a:ext cx="351296" cy="501650"/>
          </a:xfrm>
          <a:prstGeom prst="rect">
            <a:avLst/>
          </a:prstGeom>
        </p:spPr>
      </p:pic>
      <p:sp>
        <p:nvSpPr>
          <p:cNvPr id="8" name="textruta 7">
            <a:extLst>
              <a:ext uri="{FF2B5EF4-FFF2-40B4-BE49-F238E27FC236}">
                <a16:creationId xmlns:a16="http://schemas.microsoft.com/office/drawing/2014/main" id="{5E29530B-1401-7743-8358-97742B2FBFFF}"/>
              </a:ext>
            </a:extLst>
          </p:cNvPr>
          <p:cNvSpPr txBox="1"/>
          <p:nvPr userDrawn="1"/>
        </p:nvSpPr>
        <p:spPr>
          <a:xfrm>
            <a:off x="8765113" y="6280727"/>
            <a:ext cx="317961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900" kern="1200" dirty="0">
                <a:solidFill>
                  <a:schemeClr val="tx1"/>
                </a:solidFill>
                <a:effectLst/>
                <a:latin typeface="Arvo" panose="02000000000000000000" pitchFamily="2" charset="77"/>
                <a:ea typeface="+mn-ea"/>
                <a:cs typeface="+mn-cs"/>
              </a:rPr>
              <a:t>Levla är ett hälsoprojekt för barn och unga på initiativ</a:t>
            </a:r>
            <a:br>
              <a:rPr lang="sv-SE" sz="900" kern="1200" dirty="0">
                <a:solidFill>
                  <a:schemeClr val="tx1"/>
                </a:solidFill>
                <a:effectLst/>
                <a:latin typeface="Arvo" panose="02000000000000000000" pitchFamily="2" charset="77"/>
                <a:ea typeface="+mn-ea"/>
                <a:cs typeface="+mn-cs"/>
              </a:rPr>
            </a:br>
            <a:r>
              <a:rPr lang="sv-SE" sz="900" kern="1200" dirty="0">
                <a:solidFill>
                  <a:schemeClr val="tx1"/>
                </a:solidFill>
                <a:effectLst/>
                <a:latin typeface="Arvo" panose="02000000000000000000" pitchFamily="2" charset="77"/>
                <a:ea typeface="+mn-ea"/>
                <a:cs typeface="+mn-cs"/>
              </a:rPr>
              <a:t>av Regionalt cancercentrun Stockholm Gotland</a:t>
            </a:r>
          </a:p>
          <a:p>
            <a:endParaRPr lang="sv-SE" dirty="0"/>
          </a:p>
        </p:txBody>
      </p:sp>
    </p:spTree>
    <p:extLst>
      <p:ext uri="{BB962C8B-B14F-4D97-AF65-F5344CB8AC3E}">
        <p14:creationId xmlns:p14="http://schemas.microsoft.com/office/powerpoint/2010/main" val="3987811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Tom">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5824228-1568-F44E-817B-FDA6A8425F37}"/>
              </a:ext>
            </a:extLst>
          </p:cNvPr>
          <p:cNvSpPr/>
          <p:nvPr userDrawn="1"/>
        </p:nvSpPr>
        <p:spPr>
          <a:xfrm>
            <a:off x="0" y="0"/>
            <a:ext cx="12192000" cy="6858000"/>
          </a:xfrm>
          <a:prstGeom prst="rect">
            <a:avLst/>
          </a:prstGeom>
          <a:solidFill>
            <a:srgbClr val="E299B0">
              <a:alpha val="7686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Platshållare för datum 1">
            <a:extLst>
              <a:ext uri="{FF2B5EF4-FFF2-40B4-BE49-F238E27FC236}">
                <a16:creationId xmlns:a16="http://schemas.microsoft.com/office/drawing/2014/main" id="{5E2BA523-6B8E-A140-A760-90D13F931E1B}"/>
              </a:ext>
            </a:extLst>
          </p:cNvPr>
          <p:cNvSpPr>
            <a:spLocks noGrp="1"/>
          </p:cNvSpPr>
          <p:nvPr>
            <p:ph type="dt" sz="half" idx="10"/>
          </p:nvPr>
        </p:nvSpPr>
        <p:spPr/>
        <p:txBody>
          <a:bodyPr/>
          <a:lstStyle/>
          <a:p>
            <a:fld id="{59C435BE-F30E-774C-975B-8FBD2D3F42B4}" type="datetimeFigureOut">
              <a:rPr lang="sv-SE" smtClean="0"/>
              <a:t>2023-04-30</a:t>
            </a:fld>
            <a:endParaRPr lang="sv-SE" dirty="0"/>
          </a:p>
        </p:txBody>
      </p:sp>
      <p:sp>
        <p:nvSpPr>
          <p:cNvPr id="3" name="Platshållare för sidfot 2">
            <a:extLst>
              <a:ext uri="{FF2B5EF4-FFF2-40B4-BE49-F238E27FC236}">
                <a16:creationId xmlns:a16="http://schemas.microsoft.com/office/drawing/2014/main" id="{B862F89B-7681-B246-A633-80786CEA0C65}"/>
              </a:ext>
            </a:extLst>
          </p:cNvPr>
          <p:cNvSpPr>
            <a:spLocks noGrp="1"/>
          </p:cNvSpPr>
          <p:nvPr>
            <p:ph type="ftr" sz="quarter" idx="11"/>
          </p:nvPr>
        </p:nvSpPr>
        <p:spPr/>
        <p:txBody>
          <a:bodyPr/>
          <a:lstStyle/>
          <a:p>
            <a:endParaRPr lang="sv-SE" dirty="0"/>
          </a:p>
        </p:txBody>
      </p:sp>
      <p:sp>
        <p:nvSpPr>
          <p:cNvPr id="4" name="Platshållare för bildnummer 3">
            <a:extLst>
              <a:ext uri="{FF2B5EF4-FFF2-40B4-BE49-F238E27FC236}">
                <a16:creationId xmlns:a16="http://schemas.microsoft.com/office/drawing/2014/main" id="{65D4B475-031B-EE44-905F-14AD8DB4A6D7}"/>
              </a:ext>
            </a:extLst>
          </p:cNvPr>
          <p:cNvSpPr>
            <a:spLocks noGrp="1"/>
          </p:cNvSpPr>
          <p:nvPr>
            <p:ph type="sldNum" sz="quarter" idx="12"/>
          </p:nvPr>
        </p:nvSpPr>
        <p:spPr/>
        <p:txBody>
          <a:bodyPr/>
          <a:lstStyle/>
          <a:p>
            <a:fld id="{365F8528-AA18-C149-8731-0FF2A076D73C}" type="slidenum">
              <a:rPr lang="sv-SE" smtClean="0"/>
              <a:t>‹#›</a:t>
            </a:fld>
            <a:endParaRPr lang="sv-SE" dirty="0"/>
          </a:p>
        </p:txBody>
      </p:sp>
      <p:pic>
        <p:nvPicPr>
          <p:cNvPr id="8" name="Bildobjekt 7">
            <a:extLst>
              <a:ext uri="{FF2B5EF4-FFF2-40B4-BE49-F238E27FC236}">
                <a16:creationId xmlns:a16="http://schemas.microsoft.com/office/drawing/2014/main" id="{DDDD444D-2916-894B-A7E9-D8FA13815743}"/>
              </a:ext>
            </a:extLst>
          </p:cNvPr>
          <p:cNvPicPr>
            <a:picLocks noChangeAspect="1"/>
          </p:cNvPicPr>
          <p:nvPr userDrawn="1"/>
        </p:nvPicPr>
        <p:blipFill>
          <a:blip r:embed="rId2"/>
          <a:stretch>
            <a:fillRect/>
          </a:stretch>
        </p:blipFill>
        <p:spPr>
          <a:xfrm>
            <a:off x="11353800" y="268864"/>
            <a:ext cx="508649" cy="726350"/>
          </a:xfrm>
          <a:prstGeom prst="rect">
            <a:avLst/>
          </a:prstGeom>
        </p:spPr>
      </p:pic>
    </p:spTree>
    <p:extLst>
      <p:ext uri="{BB962C8B-B14F-4D97-AF65-F5344CB8AC3E}">
        <p14:creationId xmlns:p14="http://schemas.microsoft.com/office/powerpoint/2010/main" val="2806679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6_Tom">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5824228-1568-F44E-817B-FDA6A8425F37}"/>
              </a:ext>
            </a:extLst>
          </p:cNvPr>
          <p:cNvSpPr/>
          <p:nvPr userDrawn="1"/>
        </p:nvSpPr>
        <p:spPr>
          <a:xfrm>
            <a:off x="0" y="0"/>
            <a:ext cx="12192000" cy="6858000"/>
          </a:xfrm>
          <a:prstGeom prst="rect">
            <a:avLst/>
          </a:prstGeom>
          <a:solidFill>
            <a:srgbClr val="F4EA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Platshållare för datum 1">
            <a:extLst>
              <a:ext uri="{FF2B5EF4-FFF2-40B4-BE49-F238E27FC236}">
                <a16:creationId xmlns:a16="http://schemas.microsoft.com/office/drawing/2014/main" id="{5E2BA523-6B8E-A140-A760-90D13F931E1B}"/>
              </a:ext>
            </a:extLst>
          </p:cNvPr>
          <p:cNvSpPr>
            <a:spLocks noGrp="1"/>
          </p:cNvSpPr>
          <p:nvPr>
            <p:ph type="dt" sz="half" idx="10"/>
          </p:nvPr>
        </p:nvSpPr>
        <p:spPr/>
        <p:txBody>
          <a:bodyPr/>
          <a:lstStyle/>
          <a:p>
            <a:fld id="{59C435BE-F30E-774C-975B-8FBD2D3F42B4}" type="datetimeFigureOut">
              <a:rPr lang="sv-SE" smtClean="0"/>
              <a:t>2023-04-30</a:t>
            </a:fld>
            <a:endParaRPr lang="sv-SE" dirty="0"/>
          </a:p>
        </p:txBody>
      </p:sp>
      <p:sp>
        <p:nvSpPr>
          <p:cNvPr id="3" name="Platshållare för sidfot 2">
            <a:extLst>
              <a:ext uri="{FF2B5EF4-FFF2-40B4-BE49-F238E27FC236}">
                <a16:creationId xmlns:a16="http://schemas.microsoft.com/office/drawing/2014/main" id="{B862F89B-7681-B246-A633-80786CEA0C65}"/>
              </a:ext>
            </a:extLst>
          </p:cNvPr>
          <p:cNvSpPr>
            <a:spLocks noGrp="1"/>
          </p:cNvSpPr>
          <p:nvPr>
            <p:ph type="ftr" sz="quarter" idx="11"/>
          </p:nvPr>
        </p:nvSpPr>
        <p:spPr/>
        <p:txBody>
          <a:bodyPr/>
          <a:lstStyle/>
          <a:p>
            <a:endParaRPr lang="sv-SE" dirty="0"/>
          </a:p>
        </p:txBody>
      </p:sp>
      <p:sp>
        <p:nvSpPr>
          <p:cNvPr id="4" name="Platshållare för bildnummer 3">
            <a:extLst>
              <a:ext uri="{FF2B5EF4-FFF2-40B4-BE49-F238E27FC236}">
                <a16:creationId xmlns:a16="http://schemas.microsoft.com/office/drawing/2014/main" id="{65D4B475-031B-EE44-905F-14AD8DB4A6D7}"/>
              </a:ext>
            </a:extLst>
          </p:cNvPr>
          <p:cNvSpPr>
            <a:spLocks noGrp="1"/>
          </p:cNvSpPr>
          <p:nvPr>
            <p:ph type="sldNum" sz="quarter" idx="12"/>
          </p:nvPr>
        </p:nvSpPr>
        <p:spPr/>
        <p:txBody>
          <a:bodyPr/>
          <a:lstStyle/>
          <a:p>
            <a:fld id="{365F8528-AA18-C149-8731-0FF2A076D73C}" type="slidenum">
              <a:rPr lang="sv-SE" smtClean="0"/>
              <a:t>‹#›</a:t>
            </a:fld>
            <a:endParaRPr lang="sv-SE" dirty="0"/>
          </a:p>
        </p:txBody>
      </p:sp>
      <p:pic>
        <p:nvPicPr>
          <p:cNvPr id="8" name="Bildobjekt 7">
            <a:extLst>
              <a:ext uri="{FF2B5EF4-FFF2-40B4-BE49-F238E27FC236}">
                <a16:creationId xmlns:a16="http://schemas.microsoft.com/office/drawing/2014/main" id="{DDDD444D-2916-894B-A7E9-D8FA13815743}"/>
              </a:ext>
            </a:extLst>
          </p:cNvPr>
          <p:cNvPicPr>
            <a:picLocks noChangeAspect="1"/>
          </p:cNvPicPr>
          <p:nvPr userDrawn="1"/>
        </p:nvPicPr>
        <p:blipFill>
          <a:blip r:embed="rId2"/>
          <a:stretch>
            <a:fillRect/>
          </a:stretch>
        </p:blipFill>
        <p:spPr>
          <a:xfrm>
            <a:off x="11353800" y="268864"/>
            <a:ext cx="508649" cy="726350"/>
          </a:xfrm>
          <a:prstGeom prst="rect">
            <a:avLst/>
          </a:prstGeom>
        </p:spPr>
      </p:pic>
      <p:pic>
        <p:nvPicPr>
          <p:cNvPr id="5" name="Bildobjekt 4">
            <a:extLst>
              <a:ext uri="{FF2B5EF4-FFF2-40B4-BE49-F238E27FC236}">
                <a16:creationId xmlns:a16="http://schemas.microsoft.com/office/drawing/2014/main" id="{C9463E7B-16D1-E462-94A5-FC73FF4CCEA6}"/>
              </a:ext>
            </a:extLst>
          </p:cNvPr>
          <p:cNvPicPr>
            <a:picLocks noChangeAspect="1"/>
          </p:cNvPicPr>
          <p:nvPr userDrawn="1"/>
        </p:nvPicPr>
        <p:blipFill>
          <a:blip r:embed="rId3"/>
          <a:stretch>
            <a:fillRect/>
          </a:stretch>
        </p:blipFill>
        <p:spPr>
          <a:xfrm>
            <a:off x="0" y="136525"/>
            <a:ext cx="4368800" cy="3360615"/>
          </a:xfrm>
          <a:prstGeom prst="rect">
            <a:avLst/>
          </a:prstGeom>
        </p:spPr>
      </p:pic>
    </p:spTree>
    <p:extLst>
      <p:ext uri="{BB962C8B-B14F-4D97-AF65-F5344CB8AC3E}">
        <p14:creationId xmlns:p14="http://schemas.microsoft.com/office/powerpoint/2010/main" val="775972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3_Tom">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5824228-1568-F44E-817B-FDA6A8425F37}"/>
              </a:ext>
            </a:extLst>
          </p:cNvPr>
          <p:cNvSpPr/>
          <p:nvPr userDrawn="1"/>
        </p:nvSpPr>
        <p:spPr>
          <a:xfrm>
            <a:off x="0" y="0"/>
            <a:ext cx="12192000" cy="6858000"/>
          </a:xfrm>
          <a:prstGeom prst="rect">
            <a:avLst/>
          </a:prstGeom>
          <a:solidFill>
            <a:srgbClr val="B7D3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Platshållare för datum 1">
            <a:extLst>
              <a:ext uri="{FF2B5EF4-FFF2-40B4-BE49-F238E27FC236}">
                <a16:creationId xmlns:a16="http://schemas.microsoft.com/office/drawing/2014/main" id="{5E2BA523-6B8E-A140-A760-90D13F931E1B}"/>
              </a:ext>
            </a:extLst>
          </p:cNvPr>
          <p:cNvSpPr>
            <a:spLocks noGrp="1"/>
          </p:cNvSpPr>
          <p:nvPr>
            <p:ph type="dt" sz="half" idx="10"/>
          </p:nvPr>
        </p:nvSpPr>
        <p:spPr/>
        <p:txBody>
          <a:bodyPr/>
          <a:lstStyle/>
          <a:p>
            <a:fld id="{59C435BE-F30E-774C-975B-8FBD2D3F42B4}" type="datetimeFigureOut">
              <a:rPr lang="sv-SE" smtClean="0"/>
              <a:t>2023-04-30</a:t>
            </a:fld>
            <a:endParaRPr lang="sv-SE" dirty="0"/>
          </a:p>
        </p:txBody>
      </p:sp>
      <p:sp>
        <p:nvSpPr>
          <p:cNvPr id="3" name="Platshållare för sidfot 2">
            <a:extLst>
              <a:ext uri="{FF2B5EF4-FFF2-40B4-BE49-F238E27FC236}">
                <a16:creationId xmlns:a16="http://schemas.microsoft.com/office/drawing/2014/main" id="{B862F89B-7681-B246-A633-80786CEA0C65}"/>
              </a:ext>
            </a:extLst>
          </p:cNvPr>
          <p:cNvSpPr>
            <a:spLocks noGrp="1"/>
          </p:cNvSpPr>
          <p:nvPr>
            <p:ph type="ftr" sz="quarter" idx="11"/>
          </p:nvPr>
        </p:nvSpPr>
        <p:spPr/>
        <p:txBody>
          <a:bodyPr/>
          <a:lstStyle/>
          <a:p>
            <a:endParaRPr lang="sv-SE" dirty="0"/>
          </a:p>
        </p:txBody>
      </p:sp>
      <p:sp>
        <p:nvSpPr>
          <p:cNvPr id="4" name="Platshållare för bildnummer 3">
            <a:extLst>
              <a:ext uri="{FF2B5EF4-FFF2-40B4-BE49-F238E27FC236}">
                <a16:creationId xmlns:a16="http://schemas.microsoft.com/office/drawing/2014/main" id="{65D4B475-031B-EE44-905F-14AD8DB4A6D7}"/>
              </a:ext>
            </a:extLst>
          </p:cNvPr>
          <p:cNvSpPr>
            <a:spLocks noGrp="1"/>
          </p:cNvSpPr>
          <p:nvPr>
            <p:ph type="sldNum" sz="quarter" idx="12"/>
          </p:nvPr>
        </p:nvSpPr>
        <p:spPr/>
        <p:txBody>
          <a:bodyPr/>
          <a:lstStyle/>
          <a:p>
            <a:fld id="{365F8528-AA18-C149-8731-0FF2A076D73C}" type="slidenum">
              <a:rPr lang="sv-SE" smtClean="0"/>
              <a:t>‹#›</a:t>
            </a:fld>
            <a:endParaRPr lang="sv-SE" dirty="0"/>
          </a:p>
        </p:txBody>
      </p:sp>
      <p:pic>
        <p:nvPicPr>
          <p:cNvPr id="8" name="Bildobjekt 7">
            <a:extLst>
              <a:ext uri="{FF2B5EF4-FFF2-40B4-BE49-F238E27FC236}">
                <a16:creationId xmlns:a16="http://schemas.microsoft.com/office/drawing/2014/main" id="{125975CB-5229-CC42-8747-93411C9311FB}"/>
              </a:ext>
            </a:extLst>
          </p:cNvPr>
          <p:cNvPicPr>
            <a:picLocks noChangeAspect="1"/>
          </p:cNvPicPr>
          <p:nvPr userDrawn="1"/>
        </p:nvPicPr>
        <p:blipFill>
          <a:blip r:embed="rId2"/>
          <a:stretch>
            <a:fillRect/>
          </a:stretch>
        </p:blipFill>
        <p:spPr>
          <a:xfrm>
            <a:off x="11353800" y="329823"/>
            <a:ext cx="452613" cy="646331"/>
          </a:xfrm>
          <a:prstGeom prst="rect">
            <a:avLst/>
          </a:prstGeom>
        </p:spPr>
      </p:pic>
    </p:spTree>
    <p:extLst>
      <p:ext uri="{BB962C8B-B14F-4D97-AF65-F5344CB8AC3E}">
        <p14:creationId xmlns:p14="http://schemas.microsoft.com/office/powerpoint/2010/main" val="2476820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2_Tom">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5824228-1568-F44E-817B-FDA6A8425F37}"/>
              </a:ext>
            </a:extLst>
          </p:cNvPr>
          <p:cNvSpPr/>
          <p:nvPr userDrawn="1"/>
        </p:nvSpPr>
        <p:spPr>
          <a:xfrm>
            <a:off x="0" y="0"/>
            <a:ext cx="12192000" cy="6858000"/>
          </a:xfrm>
          <a:prstGeom prst="rect">
            <a:avLst/>
          </a:prstGeom>
          <a:solidFill>
            <a:srgbClr val="A8B6C5">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Platshållare för datum 1">
            <a:extLst>
              <a:ext uri="{FF2B5EF4-FFF2-40B4-BE49-F238E27FC236}">
                <a16:creationId xmlns:a16="http://schemas.microsoft.com/office/drawing/2014/main" id="{5E2BA523-6B8E-A140-A760-90D13F931E1B}"/>
              </a:ext>
            </a:extLst>
          </p:cNvPr>
          <p:cNvSpPr>
            <a:spLocks noGrp="1"/>
          </p:cNvSpPr>
          <p:nvPr>
            <p:ph type="dt" sz="half" idx="10"/>
          </p:nvPr>
        </p:nvSpPr>
        <p:spPr/>
        <p:txBody>
          <a:bodyPr/>
          <a:lstStyle/>
          <a:p>
            <a:fld id="{59C435BE-F30E-774C-975B-8FBD2D3F42B4}" type="datetimeFigureOut">
              <a:rPr lang="sv-SE" smtClean="0"/>
              <a:t>2023-04-30</a:t>
            </a:fld>
            <a:endParaRPr lang="sv-SE" dirty="0"/>
          </a:p>
        </p:txBody>
      </p:sp>
      <p:sp>
        <p:nvSpPr>
          <p:cNvPr id="3" name="Platshållare för sidfot 2">
            <a:extLst>
              <a:ext uri="{FF2B5EF4-FFF2-40B4-BE49-F238E27FC236}">
                <a16:creationId xmlns:a16="http://schemas.microsoft.com/office/drawing/2014/main" id="{B862F89B-7681-B246-A633-80786CEA0C65}"/>
              </a:ext>
            </a:extLst>
          </p:cNvPr>
          <p:cNvSpPr>
            <a:spLocks noGrp="1"/>
          </p:cNvSpPr>
          <p:nvPr>
            <p:ph type="ftr" sz="quarter" idx="11"/>
          </p:nvPr>
        </p:nvSpPr>
        <p:spPr/>
        <p:txBody>
          <a:bodyPr/>
          <a:lstStyle/>
          <a:p>
            <a:endParaRPr lang="sv-SE" dirty="0"/>
          </a:p>
        </p:txBody>
      </p:sp>
      <p:pic>
        <p:nvPicPr>
          <p:cNvPr id="8" name="Bildobjekt 7">
            <a:extLst>
              <a:ext uri="{FF2B5EF4-FFF2-40B4-BE49-F238E27FC236}">
                <a16:creationId xmlns:a16="http://schemas.microsoft.com/office/drawing/2014/main" id="{CE976584-1A0C-C245-B3F9-59CB0A8E01B3}"/>
              </a:ext>
            </a:extLst>
          </p:cNvPr>
          <p:cNvPicPr>
            <a:picLocks noChangeAspect="1"/>
          </p:cNvPicPr>
          <p:nvPr userDrawn="1"/>
        </p:nvPicPr>
        <p:blipFill>
          <a:blip r:embed="rId2"/>
          <a:stretch>
            <a:fillRect/>
          </a:stretch>
        </p:blipFill>
        <p:spPr>
          <a:xfrm>
            <a:off x="11252483" y="299343"/>
            <a:ext cx="452613" cy="646331"/>
          </a:xfrm>
          <a:prstGeom prst="rect">
            <a:avLst/>
          </a:prstGeom>
        </p:spPr>
      </p:pic>
    </p:spTree>
    <p:extLst>
      <p:ext uri="{BB962C8B-B14F-4D97-AF65-F5344CB8AC3E}">
        <p14:creationId xmlns:p14="http://schemas.microsoft.com/office/powerpoint/2010/main" val="226416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B5DC384-C2D8-4A46-BE5D-725CA600DFE1}"/>
              </a:ext>
            </a:extLst>
          </p:cNvPr>
          <p:cNvSpPr>
            <a:spLocks noGrp="1"/>
          </p:cNvSpPr>
          <p:nvPr>
            <p:ph idx="1"/>
          </p:nvPr>
        </p:nvSpPr>
        <p:spPr>
          <a:xfrm>
            <a:off x="838200" y="2252554"/>
            <a:ext cx="10515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28D6954-DA1D-744D-9B2B-F8B30D644E59}"/>
              </a:ext>
            </a:extLst>
          </p:cNvPr>
          <p:cNvSpPr>
            <a:spLocks noGrp="1"/>
          </p:cNvSpPr>
          <p:nvPr>
            <p:ph type="dt" sz="half" idx="10"/>
          </p:nvPr>
        </p:nvSpPr>
        <p:spPr/>
        <p:txBody>
          <a:bodyPr/>
          <a:lstStyle/>
          <a:p>
            <a:fld id="{59C435BE-F30E-774C-975B-8FBD2D3F42B4}" type="datetimeFigureOut">
              <a:rPr lang="sv-SE" smtClean="0"/>
              <a:t>2023-04-30</a:t>
            </a:fld>
            <a:endParaRPr lang="sv-SE" dirty="0"/>
          </a:p>
        </p:txBody>
      </p:sp>
      <p:sp>
        <p:nvSpPr>
          <p:cNvPr id="5" name="Platshållare för sidfot 4">
            <a:extLst>
              <a:ext uri="{FF2B5EF4-FFF2-40B4-BE49-F238E27FC236}">
                <a16:creationId xmlns:a16="http://schemas.microsoft.com/office/drawing/2014/main" id="{25A8004E-72F0-6144-8E51-2C6AFF9D2B2F}"/>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7D304F22-76F6-5840-BD3A-BC920C3E4C90}"/>
              </a:ext>
            </a:extLst>
          </p:cNvPr>
          <p:cNvSpPr>
            <a:spLocks noGrp="1"/>
          </p:cNvSpPr>
          <p:nvPr>
            <p:ph type="sldNum" sz="quarter" idx="12"/>
          </p:nvPr>
        </p:nvSpPr>
        <p:spPr/>
        <p:txBody>
          <a:bodyPr/>
          <a:lstStyle/>
          <a:p>
            <a:fld id="{365F8528-AA18-C149-8731-0FF2A076D73C}" type="slidenum">
              <a:rPr lang="sv-SE" smtClean="0"/>
              <a:t>‹#›</a:t>
            </a:fld>
            <a:endParaRPr lang="sv-SE" dirty="0"/>
          </a:p>
        </p:txBody>
      </p:sp>
      <p:pic>
        <p:nvPicPr>
          <p:cNvPr id="9" name="Bildobjekt 8">
            <a:extLst>
              <a:ext uri="{FF2B5EF4-FFF2-40B4-BE49-F238E27FC236}">
                <a16:creationId xmlns:a16="http://schemas.microsoft.com/office/drawing/2014/main" id="{3DBA6C31-6D9F-6D48-857E-F699F6374C3D}"/>
              </a:ext>
            </a:extLst>
          </p:cNvPr>
          <p:cNvPicPr>
            <a:picLocks noChangeAspect="1"/>
          </p:cNvPicPr>
          <p:nvPr userDrawn="1"/>
        </p:nvPicPr>
        <p:blipFill>
          <a:blip r:embed="rId2"/>
          <a:stretch>
            <a:fillRect/>
          </a:stretch>
        </p:blipFill>
        <p:spPr>
          <a:xfrm>
            <a:off x="8325993" y="6212464"/>
            <a:ext cx="351296" cy="501650"/>
          </a:xfrm>
          <a:prstGeom prst="rect">
            <a:avLst/>
          </a:prstGeom>
        </p:spPr>
      </p:pic>
      <p:sp>
        <p:nvSpPr>
          <p:cNvPr id="10" name="textruta 9">
            <a:extLst>
              <a:ext uri="{FF2B5EF4-FFF2-40B4-BE49-F238E27FC236}">
                <a16:creationId xmlns:a16="http://schemas.microsoft.com/office/drawing/2014/main" id="{D1B008F6-24D9-D54B-B14F-4801689955BB}"/>
              </a:ext>
            </a:extLst>
          </p:cNvPr>
          <p:cNvSpPr txBox="1"/>
          <p:nvPr userDrawn="1"/>
        </p:nvSpPr>
        <p:spPr>
          <a:xfrm>
            <a:off x="8765113" y="6280727"/>
            <a:ext cx="317961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900" kern="1200" dirty="0">
                <a:solidFill>
                  <a:schemeClr val="tx1"/>
                </a:solidFill>
                <a:effectLst/>
                <a:latin typeface="Arvo" panose="02000000000000000000" pitchFamily="2" charset="77"/>
                <a:ea typeface="+mn-ea"/>
                <a:cs typeface="+mn-cs"/>
              </a:rPr>
              <a:t>Levla är ett hälsoprojekt för barn och unga på initiativ</a:t>
            </a:r>
            <a:br>
              <a:rPr lang="sv-SE" sz="900" kern="1200" dirty="0">
                <a:solidFill>
                  <a:schemeClr val="tx1"/>
                </a:solidFill>
                <a:effectLst/>
                <a:latin typeface="Arvo" panose="02000000000000000000" pitchFamily="2" charset="77"/>
                <a:ea typeface="+mn-ea"/>
                <a:cs typeface="+mn-cs"/>
              </a:rPr>
            </a:br>
            <a:r>
              <a:rPr lang="sv-SE" sz="900" kern="1200" dirty="0">
                <a:solidFill>
                  <a:schemeClr val="tx1"/>
                </a:solidFill>
                <a:effectLst/>
                <a:latin typeface="Arvo" panose="02000000000000000000" pitchFamily="2" charset="77"/>
                <a:ea typeface="+mn-ea"/>
                <a:cs typeface="+mn-cs"/>
              </a:rPr>
              <a:t>av Regionalt cancercentrun Stockholm Gotland</a:t>
            </a:r>
          </a:p>
          <a:p>
            <a:endParaRPr lang="sv-SE" dirty="0"/>
          </a:p>
        </p:txBody>
      </p:sp>
      <p:sp>
        <p:nvSpPr>
          <p:cNvPr id="11" name="Rubrik 1">
            <a:extLst>
              <a:ext uri="{FF2B5EF4-FFF2-40B4-BE49-F238E27FC236}">
                <a16:creationId xmlns:a16="http://schemas.microsoft.com/office/drawing/2014/main" id="{E8DC8021-0933-1D42-8F06-FF74B84F44C5}"/>
              </a:ext>
            </a:extLst>
          </p:cNvPr>
          <p:cNvSpPr>
            <a:spLocks noGrp="1"/>
          </p:cNvSpPr>
          <p:nvPr>
            <p:ph type="title"/>
          </p:nvPr>
        </p:nvSpPr>
        <p:spPr>
          <a:xfrm>
            <a:off x="838200" y="904997"/>
            <a:ext cx="10515600" cy="1325563"/>
          </a:xfrm>
        </p:spPr>
        <p:txBody>
          <a:bodyPr/>
          <a:lstStyle/>
          <a:p>
            <a:r>
              <a:rPr lang="sv-SE"/>
              <a:t>Klicka här för att ändra mall för rubrikformat</a:t>
            </a:r>
          </a:p>
        </p:txBody>
      </p:sp>
    </p:spTree>
    <p:extLst>
      <p:ext uri="{BB962C8B-B14F-4D97-AF65-F5344CB8AC3E}">
        <p14:creationId xmlns:p14="http://schemas.microsoft.com/office/powerpoint/2010/main" val="1902712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C9F38F-3117-6441-BD3E-043E9861A985}"/>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C1B9B122-6331-A748-BCDA-40BC92BEC5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804481E2-0E32-2D40-B14D-8BC48596BED8}"/>
              </a:ext>
            </a:extLst>
          </p:cNvPr>
          <p:cNvSpPr>
            <a:spLocks noGrp="1"/>
          </p:cNvSpPr>
          <p:nvPr>
            <p:ph type="dt" sz="half" idx="10"/>
          </p:nvPr>
        </p:nvSpPr>
        <p:spPr/>
        <p:txBody>
          <a:bodyPr/>
          <a:lstStyle/>
          <a:p>
            <a:fld id="{59C435BE-F30E-774C-975B-8FBD2D3F42B4}" type="datetimeFigureOut">
              <a:rPr lang="sv-SE" smtClean="0"/>
              <a:t>2023-04-30</a:t>
            </a:fld>
            <a:endParaRPr lang="sv-SE" dirty="0"/>
          </a:p>
        </p:txBody>
      </p:sp>
      <p:sp>
        <p:nvSpPr>
          <p:cNvPr id="5" name="Platshållare för sidfot 4">
            <a:extLst>
              <a:ext uri="{FF2B5EF4-FFF2-40B4-BE49-F238E27FC236}">
                <a16:creationId xmlns:a16="http://schemas.microsoft.com/office/drawing/2014/main" id="{B8E09C31-702B-F64E-B83D-693F1303DE30}"/>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99D70B75-9C8A-0748-AA5C-1CE0BE7E5E6D}"/>
              </a:ext>
            </a:extLst>
          </p:cNvPr>
          <p:cNvSpPr>
            <a:spLocks noGrp="1"/>
          </p:cNvSpPr>
          <p:nvPr>
            <p:ph type="sldNum" sz="quarter" idx="12"/>
          </p:nvPr>
        </p:nvSpPr>
        <p:spPr/>
        <p:txBody>
          <a:bodyPr/>
          <a:lstStyle/>
          <a:p>
            <a:fld id="{365F8528-AA18-C149-8731-0FF2A076D73C}" type="slidenum">
              <a:rPr lang="sv-SE" smtClean="0"/>
              <a:t>‹#›</a:t>
            </a:fld>
            <a:endParaRPr lang="sv-SE" dirty="0"/>
          </a:p>
        </p:txBody>
      </p:sp>
      <p:pic>
        <p:nvPicPr>
          <p:cNvPr id="9" name="Bildobjekt 8">
            <a:extLst>
              <a:ext uri="{FF2B5EF4-FFF2-40B4-BE49-F238E27FC236}">
                <a16:creationId xmlns:a16="http://schemas.microsoft.com/office/drawing/2014/main" id="{98D06F92-8F28-F947-BEF6-90A258E7FC28}"/>
              </a:ext>
            </a:extLst>
          </p:cNvPr>
          <p:cNvPicPr>
            <a:picLocks noChangeAspect="1"/>
          </p:cNvPicPr>
          <p:nvPr userDrawn="1"/>
        </p:nvPicPr>
        <p:blipFill>
          <a:blip r:embed="rId2"/>
          <a:stretch>
            <a:fillRect/>
          </a:stretch>
        </p:blipFill>
        <p:spPr>
          <a:xfrm>
            <a:off x="8325993" y="6212464"/>
            <a:ext cx="351296" cy="501650"/>
          </a:xfrm>
          <a:prstGeom prst="rect">
            <a:avLst/>
          </a:prstGeom>
        </p:spPr>
      </p:pic>
      <p:sp>
        <p:nvSpPr>
          <p:cNvPr id="10" name="textruta 9">
            <a:extLst>
              <a:ext uri="{FF2B5EF4-FFF2-40B4-BE49-F238E27FC236}">
                <a16:creationId xmlns:a16="http://schemas.microsoft.com/office/drawing/2014/main" id="{6BC333BA-3158-7F49-B8FE-08E08F0082A1}"/>
              </a:ext>
            </a:extLst>
          </p:cNvPr>
          <p:cNvSpPr txBox="1"/>
          <p:nvPr userDrawn="1"/>
        </p:nvSpPr>
        <p:spPr>
          <a:xfrm>
            <a:off x="8765113" y="6280727"/>
            <a:ext cx="317961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900" kern="1200" dirty="0">
                <a:solidFill>
                  <a:schemeClr val="tx1"/>
                </a:solidFill>
                <a:effectLst/>
                <a:latin typeface="Arvo" panose="02000000000000000000" pitchFamily="2" charset="77"/>
                <a:ea typeface="+mn-ea"/>
                <a:cs typeface="+mn-cs"/>
              </a:rPr>
              <a:t>Levla är ett hälsoprojekt för barn och unga på initiativ</a:t>
            </a:r>
            <a:br>
              <a:rPr lang="sv-SE" sz="900" kern="1200" dirty="0">
                <a:solidFill>
                  <a:schemeClr val="tx1"/>
                </a:solidFill>
                <a:effectLst/>
                <a:latin typeface="Arvo" panose="02000000000000000000" pitchFamily="2" charset="77"/>
                <a:ea typeface="+mn-ea"/>
                <a:cs typeface="+mn-cs"/>
              </a:rPr>
            </a:br>
            <a:r>
              <a:rPr lang="sv-SE" sz="900" kern="1200" dirty="0">
                <a:solidFill>
                  <a:schemeClr val="tx1"/>
                </a:solidFill>
                <a:effectLst/>
                <a:latin typeface="Arvo" panose="02000000000000000000" pitchFamily="2" charset="77"/>
                <a:ea typeface="+mn-ea"/>
                <a:cs typeface="+mn-cs"/>
              </a:rPr>
              <a:t>av Regionalt cancercentrun Stockholm Gotland</a:t>
            </a:r>
          </a:p>
          <a:p>
            <a:endParaRPr lang="sv-SE" dirty="0"/>
          </a:p>
        </p:txBody>
      </p:sp>
    </p:spTree>
    <p:extLst>
      <p:ext uri="{BB962C8B-B14F-4D97-AF65-F5344CB8AC3E}">
        <p14:creationId xmlns:p14="http://schemas.microsoft.com/office/powerpoint/2010/main" val="3785723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91A1F6A3-DEA6-F04C-B5DB-53C7BF0393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5B80E22-FF01-6843-B3B9-17744F37FE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91CD7DE-DF11-254A-9EFA-3F13A6A0BB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C435BE-F30E-774C-975B-8FBD2D3F42B4}" type="datetimeFigureOut">
              <a:rPr lang="sv-SE" smtClean="0"/>
              <a:t>2023-04-30</a:t>
            </a:fld>
            <a:endParaRPr lang="sv-SE" dirty="0"/>
          </a:p>
        </p:txBody>
      </p:sp>
      <p:sp>
        <p:nvSpPr>
          <p:cNvPr id="5" name="Platshållare för sidfot 4">
            <a:extLst>
              <a:ext uri="{FF2B5EF4-FFF2-40B4-BE49-F238E27FC236}">
                <a16:creationId xmlns:a16="http://schemas.microsoft.com/office/drawing/2014/main" id="{809D1AA5-392D-BE4B-9535-EBCA1A9258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p>
        </p:txBody>
      </p:sp>
      <p:sp>
        <p:nvSpPr>
          <p:cNvPr id="6" name="Platshållare för bildnummer 5">
            <a:extLst>
              <a:ext uri="{FF2B5EF4-FFF2-40B4-BE49-F238E27FC236}">
                <a16:creationId xmlns:a16="http://schemas.microsoft.com/office/drawing/2014/main" id="{FB910D94-E7F3-8A48-ABBB-2EB3193740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5F8528-AA18-C149-8731-0FF2A076D73C}" type="slidenum">
              <a:rPr lang="sv-SE" smtClean="0"/>
              <a:t>‹#›</a:t>
            </a:fld>
            <a:endParaRPr lang="sv-SE" dirty="0"/>
          </a:p>
        </p:txBody>
      </p:sp>
    </p:spTree>
    <p:extLst>
      <p:ext uri="{BB962C8B-B14F-4D97-AF65-F5344CB8AC3E}">
        <p14:creationId xmlns:p14="http://schemas.microsoft.com/office/powerpoint/2010/main" val="3720508840"/>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3" r:id="rId3"/>
    <p:sldLayoutId id="2147483660" r:id="rId4"/>
    <p:sldLayoutId id="2147483665" r:id="rId5"/>
    <p:sldLayoutId id="2147483662" r:id="rId6"/>
    <p:sldLayoutId id="2147483661" r:id="rId7"/>
    <p:sldLayoutId id="2147483650" r:id="rId8"/>
    <p:sldLayoutId id="2147483651" r:id="rId9"/>
    <p:sldLayoutId id="2147483652" r:id="rId10"/>
    <p:sldLayoutId id="2147483654" r:id="rId11"/>
    <p:sldLayoutId id="2147483656" r:id="rId12"/>
    <p:sldLayoutId id="2147483657" r:id="rId13"/>
  </p:sldLayoutIdLst>
  <p:txStyles>
    <p:titleStyle>
      <a:lvl1pPr algn="l" defTabSz="914400" rtl="0" eaLnBrk="1" latinLnBrk="0" hangingPunct="1">
        <a:lnSpc>
          <a:spcPct val="90000"/>
        </a:lnSpc>
        <a:spcBef>
          <a:spcPct val="0"/>
        </a:spcBef>
        <a:buNone/>
        <a:defRPr sz="4400" kern="1200">
          <a:solidFill>
            <a:schemeClr val="tx1"/>
          </a:solidFill>
          <a:latin typeface="Londrina Soli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vo"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vo" panose="02000000000000000000"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vo" panose="02000000000000000000"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vo" panose="02000000000000000000"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vo"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4.png"/><Relationship Id="rId7"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9.png"/><Relationship Id="rId10" Type="http://schemas.microsoft.com/office/2007/relationships/hdphoto" Target="../media/hdphoto2.wdp"/><Relationship Id="rId4" Type="http://schemas.openxmlformats.org/officeDocument/2006/relationships/image" Target="../media/image16.png"/><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8.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7.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9.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7.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7.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4.png"/><Relationship Id="rId7"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5.png"/><Relationship Id="rId5" Type="http://schemas.microsoft.com/office/2007/relationships/hdphoto" Target="../media/hdphoto2.wdp"/><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7E4D029F-7AD0-F7A5-F0A2-E53F6B7AD34E}"/>
              </a:ext>
            </a:extLst>
          </p:cNvPr>
          <p:cNvSpPr/>
          <p:nvPr/>
        </p:nvSpPr>
        <p:spPr>
          <a:xfrm>
            <a:off x="0" y="0"/>
            <a:ext cx="1273629"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 name="Rektangel 4">
            <a:extLst>
              <a:ext uri="{FF2B5EF4-FFF2-40B4-BE49-F238E27FC236}">
                <a16:creationId xmlns:a16="http://schemas.microsoft.com/office/drawing/2014/main" id="{4ACC7594-B864-C0B8-58A5-B64FA03F6906}"/>
              </a:ext>
            </a:extLst>
          </p:cNvPr>
          <p:cNvSpPr/>
          <p:nvPr/>
        </p:nvSpPr>
        <p:spPr>
          <a:xfrm>
            <a:off x="-1" y="0"/>
            <a:ext cx="12192000" cy="6858000"/>
          </a:xfrm>
          <a:prstGeom prst="rect">
            <a:avLst/>
          </a:prstGeom>
          <a:solidFill>
            <a:srgbClr val="A8B6C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Rubrik 1">
            <a:extLst>
              <a:ext uri="{FF2B5EF4-FFF2-40B4-BE49-F238E27FC236}">
                <a16:creationId xmlns:a16="http://schemas.microsoft.com/office/drawing/2014/main" id="{3C2D82EE-CBF8-A7A8-B885-C778D8EF9B9B}"/>
              </a:ext>
            </a:extLst>
          </p:cNvPr>
          <p:cNvSpPr txBox="1">
            <a:spLocks/>
          </p:cNvSpPr>
          <p:nvPr/>
        </p:nvSpPr>
        <p:spPr>
          <a:xfrm>
            <a:off x="1005700" y="2383803"/>
            <a:ext cx="10180598" cy="2387600"/>
          </a:xfrm>
          <a:prstGeom prst="rect">
            <a:avLst/>
          </a:prstGeom>
          <a:ln>
            <a:no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Londrina Solid" pitchFamily="2" charset="77"/>
                <a:ea typeface="+mj-ea"/>
                <a:cs typeface="+mj-cs"/>
              </a:defRPr>
            </a:lvl1pPr>
          </a:lstStyle>
          <a:p>
            <a:pPr algn="ctr"/>
            <a:r>
              <a:rPr lang="sv-SE" sz="5400" b="1" dirty="0">
                <a:latin typeface="Arial" panose="020B0604020202020204" pitchFamily="34" charset="0"/>
                <a:cs typeface="Arial" panose="020B0604020202020204" pitchFamily="34" charset="0"/>
              </a:rPr>
              <a:t>Beteendedesign 3</a:t>
            </a:r>
            <a:r>
              <a:rPr lang="sv-SE" sz="3600" b="1" dirty="0">
                <a:latin typeface="Arial" panose="020B0604020202020204" pitchFamily="34" charset="0"/>
                <a:cs typeface="Arial" panose="020B0604020202020204" pitchFamily="34" charset="0"/>
              </a:rPr>
              <a:t>x</a:t>
            </a:r>
            <a:r>
              <a:rPr lang="sv-SE" sz="5400" b="1" dirty="0">
                <a:latin typeface="Arial" panose="020B0604020202020204" pitchFamily="34" charset="0"/>
                <a:cs typeface="Arial" panose="020B0604020202020204" pitchFamily="34" charset="0"/>
              </a:rPr>
              <a:t>3</a:t>
            </a:r>
            <a:r>
              <a:rPr lang="sv-SE" sz="4000" b="1" dirty="0">
                <a:latin typeface="Arial" panose="020B0604020202020204" pitchFamily="34" charset="0"/>
                <a:cs typeface="Arial" panose="020B0604020202020204" pitchFamily="34" charset="0"/>
              </a:rPr>
              <a:t>x</a:t>
            </a:r>
            <a:r>
              <a:rPr lang="sv-SE" sz="5400" b="1" dirty="0">
                <a:latin typeface="Arial" panose="020B0604020202020204" pitchFamily="34" charset="0"/>
                <a:cs typeface="Arial" panose="020B0604020202020204" pitchFamily="34" charset="0"/>
              </a:rPr>
              <a:t>3</a:t>
            </a:r>
          </a:p>
          <a:p>
            <a:pPr algn="ctr"/>
            <a:r>
              <a:rPr lang="sv-SE" sz="3200" dirty="0">
                <a:latin typeface="Arial" panose="020B0604020202020204" pitchFamily="34" charset="0"/>
                <a:cs typeface="Arial" panose="020B0604020202020204" pitchFamily="34" charset="0"/>
              </a:rPr>
              <a:t>Fällor, knuffverktyg och ingredienser </a:t>
            </a:r>
            <a:br>
              <a:rPr lang="sv-SE" sz="3200" dirty="0">
                <a:latin typeface="Arial" panose="020B0604020202020204" pitchFamily="34" charset="0"/>
                <a:cs typeface="Arial" panose="020B0604020202020204" pitchFamily="34" charset="0"/>
              </a:rPr>
            </a:br>
            <a:r>
              <a:rPr lang="sv-SE" sz="3200" dirty="0">
                <a:latin typeface="Arial" panose="020B0604020202020204" pitchFamily="34" charset="0"/>
                <a:cs typeface="Arial" panose="020B0604020202020204" pitchFamily="34" charset="0"/>
              </a:rPr>
              <a:t>för att ändra vanor</a:t>
            </a:r>
            <a:br>
              <a:rPr lang="sv-SE" sz="5400" b="1" dirty="0">
                <a:latin typeface="Arial" panose="020B0604020202020204" pitchFamily="34" charset="0"/>
                <a:cs typeface="Arial" panose="020B0604020202020204" pitchFamily="34" charset="0"/>
              </a:rPr>
            </a:br>
            <a:endParaRPr lang="sv-SE" sz="5400" b="1" dirty="0">
              <a:latin typeface="Arial" panose="020B0604020202020204" pitchFamily="34" charset="0"/>
              <a:cs typeface="Arial" panose="020B0604020202020204" pitchFamily="34" charset="0"/>
            </a:endParaRPr>
          </a:p>
        </p:txBody>
      </p:sp>
      <p:pic>
        <p:nvPicPr>
          <p:cNvPr id="7" name="Bildobjekt 6">
            <a:extLst>
              <a:ext uri="{FF2B5EF4-FFF2-40B4-BE49-F238E27FC236}">
                <a16:creationId xmlns:a16="http://schemas.microsoft.com/office/drawing/2014/main" id="{F95DD160-EFA7-4B50-3EA8-AB0B0865D783}"/>
              </a:ext>
            </a:extLst>
          </p:cNvPr>
          <p:cNvPicPr>
            <a:picLocks noChangeAspect="1"/>
          </p:cNvPicPr>
          <p:nvPr/>
        </p:nvPicPr>
        <p:blipFill>
          <a:blip r:embed="rId2"/>
          <a:stretch>
            <a:fillRect/>
          </a:stretch>
        </p:blipFill>
        <p:spPr>
          <a:xfrm>
            <a:off x="5824603" y="5484608"/>
            <a:ext cx="542793" cy="775107"/>
          </a:xfrm>
          <a:prstGeom prst="rect">
            <a:avLst/>
          </a:prstGeom>
        </p:spPr>
      </p:pic>
      <p:sp>
        <p:nvSpPr>
          <p:cNvPr id="8" name="textruta 7">
            <a:extLst>
              <a:ext uri="{FF2B5EF4-FFF2-40B4-BE49-F238E27FC236}">
                <a16:creationId xmlns:a16="http://schemas.microsoft.com/office/drawing/2014/main" id="{463A0FB9-0330-9A81-7951-AB5C7AF1C84D}"/>
              </a:ext>
            </a:extLst>
          </p:cNvPr>
          <p:cNvSpPr txBox="1"/>
          <p:nvPr/>
        </p:nvSpPr>
        <p:spPr>
          <a:xfrm>
            <a:off x="4506191" y="6356350"/>
            <a:ext cx="317961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900" kern="1200" dirty="0">
                <a:solidFill>
                  <a:schemeClr val="tx1"/>
                </a:solidFill>
                <a:effectLst/>
                <a:latin typeface="Arvo" panose="02000000000000000000" pitchFamily="2" charset="77"/>
                <a:ea typeface="+mn-ea"/>
                <a:cs typeface="+mn-cs"/>
              </a:rPr>
              <a:t>Levla är ett hälsoprojekt för barn och unga på initiativ</a:t>
            </a:r>
            <a:br>
              <a:rPr lang="sv-SE" sz="900" kern="1200" dirty="0">
                <a:solidFill>
                  <a:schemeClr val="tx1"/>
                </a:solidFill>
                <a:effectLst/>
                <a:latin typeface="Arvo" panose="02000000000000000000" pitchFamily="2" charset="77"/>
                <a:ea typeface="+mn-ea"/>
                <a:cs typeface="+mn-cs"/>
              </a:rPr>
            </a:br>
            <a:r>
              <a:rPr lang="sv-SE" sz="900" kern="1200" dirty="0">
                <a:solidFill>
                  <a:schemeClr val="tx1"/>
                </a:solidFill>
                <a:effectLst/>
                <a:latin typeface="Arvo" panose="02000000000000000000" pitchFamily="2" charset="77"/>
                <a:ea typeface="+mn-ea"/>
                <a:cs typeface="+mn-cs"/>
              </a:rPr>
              <a:t>av Regionalt cancercentrun Stockholm Gotland</a:t>
            </a:r>
          </a:p>
          <a:p>
            <a:endParaRPr lang="sv-SE" dirty="0"/>
          </a:p>
        </p:txBody>
      </p:sp>
    </p:spTree>
    <p:extLst>
      <p:ext uri="{BB962C8B-B14F-4D97-AF65-F5344CB8AC3E}">
        <p14:creationId xmlns:p14="http://schemas.microsoft.com/office/powerpoint/2010/main" val="2587674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200C5375-97F2-60FE-09A4-0BC3585FFEF5}"/>
              </a:ext>
            </a:extLst>
          </p:cNvPr>
          <p:cNvPicPr>
            <a:picLocks noChangeAspect="1"/>
          </p:cNvPicPr>
          <p:nvPr/>
        </p:nvPicPr>
        <p:blipFill rotWithShape="1">
          <a:blip r:embed="rId2"/>
          <a:srcRect b="33744"/>
          <a:stretch/>
        </p:blipFill>
        <p:spPr>
          <a:xfrm>
            <a:off x="0" y="0"/>
            <a:ext cx="12240768" cy="6857999"/>
          </a:xfrm>
          <a:prstGeom prst="rect">
            <a:avLst/>
          </a:prstGeom>
        </p:spPr>
      </p:pic>
      <p:pic>
        <p:nvPicPr>
          <p:cNvPr id="5" name="Bildobjekt 4" descr="En bild som visar text&#10;&#10;Automatiskt genererad beskrivning">
            <a:extLst>
              <a:ext uri="{FF2B5EF4-FFF2-40B4-BE49-F238E27FC236}">
                <a16:creationId xmlns:a16="http://schemas.microsoft.com/office/drawing/2014/main" id="{4F8FB1CF-8E29-C218-2C6E-3E6589FD7D8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5377" y="95535"/>
            <a:ext cx="816275" cy="1074046"/>
          </a:xfrm>
          <a:prstGeom prst="rect">
            <a:avLst/>
          </a:prstGeom>
        </p:spPr>
      </p:pic>
      <p:pic>
        <p:nvPicPr>
          <p:cNvPr id="7" name="Bildobjekt 6" descr="En bild som visar text&#10;&#10;Automatiskt genererad beskrivning">
            <a:extLst>
              <a:ext uri="{FF2B5EF4-FFF2-40B4-BE49-F238E27FC236}">
                <a16:creationId xmlns:a16="http://schemas.microsoft.com/office/drawing/2014/main" id="{D49F6F16-2849-AA1E-602B-3C33885A99D0}"/>
              </a:ext>
            </a:extLst>
          </p:cNvPr>
          <p:cNvPicPr>
            <a:picLocks noChangeAspect="1"/>
          </p:cNvPicPr>
          <p:nvPr/>
        </p:nvPicPr>
        <p:blipFill>
          <a:blip r:embed="rId4"/>
          <a:stretch>
            <a:fillRect/>
          </a:stretch>
        </p:blipFill>
        <p:spPr>
          <a:xfrm rot="20902106">
            <a:off x="1163793" y="1422418"/>
            <a:ext cx="3996335" cy="549361"/>
          </a:xfrm>
          <a:prstGeom prst="rect">
            <a:avLst/>
          </a:prstGeom>
        </p:spPr>
      </p:pic>
      <p:pic>
        <p:nvPicPr>
          <p:cNvPr id="14" name="Bildobjekt 13" descr="En bild som visar möbler, inomhus, byrå&#10;&#10;Automatiskt genererad beskrivning">
            <a:extLst>
              <a:ext uri="{FF2B5EF4-FFF2-40B4-BE49-F238E27FC236}">
                <a16:creationId xmlns:a16="http://schemas.microsoft.com/office/drawing/2014/main" id="{ADB98C07-4667-61E8-1F48-25442A67A40C}"/>
              </a:ext>
            </a:extLst>
          </p:cNvPr>
          <p:cNvPicPr>
            <a:picLocks noChangeAspect="1"/>
          </p:cNvPicPr>
          <p:nvPr/>
        </p:nvPicPr>
        <p:blipFill>
          <a:blip r:embed="rId5"/>
          <a:stretch>
            <a:fillRect/>
          </a:stretch>
        </p:blipFill>
        <p:spPr>
          <a:xfrm>
            <a:off x="9602094" y="3190913"/>
            <a:ext cx="2589906" cy="3550798"/>
          </a:xfrm>
          <a:prstGeom prst="rect">
            <a:avLst/>
          </a:prstGeom>
        </p:spPr>
      </p:pic>
      <p:sp>
        <p:nvSpPr>
          <p:cNvPr id="6" name="textruta 5">
            <a:extLst>
              <a:ext uri="{FF2B5EF4-FFF2-40B4-BE49-F238E27FC236}">
                <a16:creationId xmlns:a16="http://schemas.microsoft.com/office/drawing/2014/main" id="{BDF32D0B-F6B4-7E43-2140-CA8E23E72461}"/>
              </a:ext>
            </a:extLst>
          </p:cNvPr>
          <p:cNvSpPr txBox="1"/>
          <p:nvPr/>
        </p:nvSpPr>
        <p:spPr>
          <a:xfrm>
            <a:off x="1149447" y="3190913"/>
            <a:ext cx="7053943" cy="2308324"/>
          </a:xfrm>
          <a:prstGeom prst="rect">
            <a:avLst/>
          </a:prstGeom>
          <a:noFill/>
          <a:ln>
            <a:solidFill>
              <a:schemeClr val="tx1"/>
            </a:solidFill>
          </a:ln>
        </p:spPr>
        <p:txBody>
          <a:bodyPr wrap="square" rtlCol="0">
            <a:spAutoFit/>
          </a:bodyPr>
          <a:lstStyle/>
          <a:p>
            <a:r>
              <a:rPr lang="sv-SE" sz="2400" b="1" i="0" dirty="0">
                <a:solidFill>
                  <a:srgbClr val="000000"/>
                </a:solidFill>
                <a:effectLst/>
                <a:latin typeface="Arial" panose="020B0604020202020204" pitchFamily="34" charset="0"/>
                <a:cs typeface="Arial" panose="020B0604020202020204" pitchFamily="34" charset="0"/>
              </a:rPr>
              <a:t>3. ÄNDRA PLACERING – SKAPA HINDER</a:t>
            </a:r>
            <a:endParaRPr lang="sv-SE" sz="2400" b="1" dirty="0">
              <a:solidFill>
                <a:srgbClr val="000000"/>
              </a:solidFill>
              <a:latin typeface="Arial" panose="020B0604020202020204" pitchFamily="34" charset="0"/>
              <a:cs typeface="Arial" panose="020B0604020202020204" pitchFamily="34" charset="0"/>
            </a:endParaRPr>
          </a:p>
          <a:p>
            <a:r>
              <a:rPr lang="sv-SE" sz="2400" b="0" i="0" dirty="0">
                <a:solidFill>
                  <a:srgbClr val="000000"/>
                </a:solidFill>
                <a:effectLst/>
                <a:latin typeface="Arial" panose="020B0604020202020204" pitchFamily="34" charset="0"/>
                <a:cs typeface="Arial" panose="020B0604020202020204" pitchFamily="34" charset="0"/>
              </a:rPr>
              <a:t>Att förändra placeringen betyder att det önskade beteendet görs mer tillgängligt och oönskade beteenden mindre tillgängliga. T.ex. </a:t>
            </a:r>
            <a:r>
              <a:rPr lang="sv-SE" sz="2400" dirty="0">
                <a:solidFill>
                  <a:srgbClr val="000000"/>
                </a:solidFill>
                <a:latin typeface="Arial" panose="020B0604020202020204" pitchFamily="34" charset="0"/>
                <a:cs typeface="Arial" panose="020B0604020202020204" pitchFamily="34" charset="0"/>
              </a:rPr>
              <a:t>att</a:t>
            </a:r>
            <a:r>
              <a:rPr lang="sv-SE" sz="2400" b="0" i="0" dirty="0">
                <a:solidFill>
                  <a:srgbClr val="000000"/>
                </a:solidFill>
                <a:effectLst/>
                <a:latin typeface="Arial" panose="020B0604020202020204" pitchFamily="34" charset="0"/>
                <a:cs typeface="Arial" panose="020B0604020202020204" pitchFamily="34" charset="0"/>
              </a:rPr>
              <a:t> vi skapa hinder genom att ha godsaker längst in i skåpen och frukten står framme på bordet.</a:t>
            </a:r>
            <a:endParaRPr lang="sv-SE" sz="2400" dirty="0">
              <a:latin typeface="Arial" panose="020B0604020202020204" pitchFamily="34" charset="0"/>
              <a:cs typeface="Arial" panose="020B0604020202020204" pitchFamily="34" charset="0"/>
            </a:endParaRPr>
          </a:p>
        </p:txBody>
      </p:sp>
      <p:pic>
        <p:nvPicPr>
          <p:cNvPr id="18" name="Bildobjekt 17">
            <a:extLst>
              <a:ext uri="{FF2B5EF4-FFF2-40B4-BE49-F238E27FC236}">
                <a16:creationId xmlns:a16="http://schemas.microsoft.com/office/drawing/2014/main" id="{E85B2474-2BC1-05AD-C976-B81793D61065}"/>
              </a:ext>
            </a:extLst>
          </p:cNvPr>
          <p:cNvPicPr>
            <a:picLocks noChangeAspect="1"/>
          </p:cNvPicPr>
          <p:nvPr/>
        </p:nvPicPr>
        <p:blipFill>
          <a:blip r:embed="rId6"/>
          <a:stretch>
            <a:fillRect/>
          </a:stretch>
        </p:blipFill>
        <p:spPr>
          <a:xfrm rot="881952">
            <a:off x="7199290" y="1850681"/>
            <a:ext cx="3147924" cy="550009"/>
          </a:xfrm>
          <a:prstGeom prst="rect">
            <a:avLst/>
          </a:prstGeom>
        </p:spPr>
      </p:pic>
    </p:spTree>
    <p:extLst>
      <p:ext uri="{BB962C8B-B14F-4D97-AF65-F5344CB8AC3E}">
        <p14:creationId xmlns:p14="http://schemas.microsoft.com/office/powerpoint/2010/main" val="668487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F27EB55A-A1BC-6DE1-AEBF-2DEAA4CFB133}"/>
              </a:ext>
            </a:extLst>
          </p:cNvPr>
          <p:cNvPicPr>
            <a:picLocks noChangeAspect="1"/>
          </p:cNvPicPr>
          <p:nvPr/>
        </p:nvPicPr>
        <p:blipFill rotWithShape="1">
          <a:blip r:embed="rId2"/>
          <a:srcRect b="33744"/>
          <a:stretch/>
        </p:blipFill>
        <p:spPr>
          <a:xfrm>
            <a:off x="-594145" y="0"/>
            <a:ext cx="12834913" cy="6857999"/>
          </a:xfrm>
          <a:prstGeom prst="rect">
            <a:avLst/>
          </a:prstGeom>
        </p:spPr>
      </p:pic>
      <p:pic>
        <p:nvPicPr>
          <p:cNvPr id="5" name="Bildobjekt 4" descr="En bild som visar text&#10;&#10;Automatiskt genererad beskrivning">
            <a:extLst>
              <a:ext uri="{FF2B5EF4-FFF2-40B4-BE49-F238E27FC236}">
                <a16:creationId xmlns:a16="http://schemas.microsoft.com/office/drawing/2014/main" id="{5D661E87-75B1-3AB7-9C01-0A631790CDA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5377" y="95535"/>
            <a:ext cx="816275" cy="1074046"/>
          </a:xfrm>
          <a:prstGeom prst="rect">
            <a:avLst/>
          </a:prstGeom>
        </p:spPr>
      </p:pic>
      <p:pic>
        <p:nvPicPr>
          <p:cNvPr id="8" name="Bildobjekt 7">
            <a:extLst>
              <a:ext uri="{FF2B5EF4-FFF2-40B4-BE49-F238E27FC236}">
                <a16:creationId xmlns:a16="http://schemas.microsoft.com/office/drawing/2014/main" id="{A96D729C-E0D2-0ECB-E8D4-C6C6D3930ACF}"/>
              </a:ext>
            </a:extLst>
          </p:cNvPr>
          <p:cNvPicPr>
            <a:picLocks noChangeAspect="1"/>
          </p:cNvPicPr>
          <p:nvPr/>
        </p:nvPicPr>
        <p:blipFill>
          <a:blip r:embed="rId4"/>
          <a:stretch>
            <a:fillRect/>
          </a:stretch>
        </p:blipFill>
        <p:spPr>
          <a:xfrm>
            <a:off x="-1271246" y="3119718"/>
            <a:ext cx="10282893" cy="3738282"/>
          </a:xfrm>
          <a:prstGeom prst="rect">
            <a:avLst/>
          </a:prstGeom>
        </p:spPr>
      </p:pic>
      <p:sp>
        <p:nvSpPr>
          <p:cNvPr id="6" name="textruta 5">
            <a:extLst>
              <a:ext uri="{FF2B5EF4-FFF2-40B4-BE49-F238E27FC236}">
                <a16:creationId xmlns:a16="http://schemas.microsoft.com/office/drawing/2014/main" id="{4E063476-D73B-6BCF-2668-AD464A585B91}"/>
              </a:ext>
            </a:extLst>
          </p:cNvPr>
          <p:cNvSpPr txBox="1"/>
          <p:nvPr/>
        </p:nvSpPr>
        <p:spPr>
          <a:xfrm>
            <a:off x="5629834" y="245822"/>
            <a:ext cx="5959249" cy="4524315"/>
          </a:xfrm>
          <a:prstGeom prst="rect">
            <a:avLst/>
          </a:prstGeom>
          <a:noFill/>
          <a:ln>
            <a:solidFill>
              <a:schemeClr val="tx1"/>
            </a:solidFill>
          </a:ln>
        </p:spPr>
        <p:txBody>
          <a:bodyPr wrap="square" rtlCol="0">
            <a:spAutoFit/>
          </a:bodyPr>
          <a:lstStyle/>
          <a:p>
            <a:r>
              <a:rPr lang="sv-SE" sz="2400" b="1" i="0" dirty="0">
                <a:solidFill>
                  <a:srgbClr val="000000"/>
                </a:solidFill>
                <a:effectLst/>
                <a:latin typeface="Arial" panose="020B0604020202020204" pitchFamily="34" charset="0"/>
                <a:cs typeface="Arial" panose="020B0604020202020204" pitchFamily="34" charset="0"/>
              </a:rPr>
              <a:t>3. KOPPLA VANAN TILL ANNAN AKTIVITET ELLER EN  BESTÄMD TID/SITIATION</a:t>
            </a:r>
            <a:endParaRPr lang="sv-SE" sz="2400" b="1" dirty="0">
              <a:solidFill>
                <a:srgbClr val="000000"/>
              </a:solidFill>
              <a:latin typeface="Arial" panose="020B0604020202020204" pitchFamily="34" charset="0"/>
              <a:cs typeface="Arial" panose="020B0604020202020204" pitchFamily="34" charset="0"/>
            </a:endParaRPr>
          </a:p>
          <a:p>
            <a:r>
              <a:rPr lang="sv-SE" sz="2400" dirty="0">
                <a:solidFill>
                  <a:srgbClr val="000000"/>
                </a:solidFill>
                <a:latin typeface="Arial" panose="020B0604020202020204" pitchFamily="34" charset="0"/>
                <a:cs typeface="Arial" panose="020B0604020202020204" pitchFamily="34" charset="0"/>
              </a:rPr>
              <a:t>Att ha bestämt en tid nr något ska var klart – en deadline – får fart på många. Men att avgränsa tid för en aktivitet kan exempel vara att man valt att bara äta godis på lördagar. Det också handlar om en viss situation. T.ex. att man bestämmer sig för att man bara får lyssna på ljudbok eller musik om man promenerar eller träna – det vill säga kombinerar nytta med nöje. </a:t>
            </a:r>
            <a:endParaRPr lang="sv-SE" sz="2400" dirty="0">
              <a:latin typeface="Arial" panose="020B0604020202020204" pitchFamily="34" charset="0"/>
              <a:cs typeface="Arial" panose="020B0604020202020204" pitchFamily="34" charset="0"/>
            </a:endParaRPr>
          </a:p>
        </p:txBody>
      </p:sp>
      <p:pic>
        <p:nvPicPr>
          <p:cNvPr id="10" name="Bildobjekt 9" descr="En bild som visar elektronik, öronmussla&#10;&#10;Automatiskt genererad beskrivning">
            <a:extLst>
              <a:ext uri="{FF2B5EF4-FFF2-40B4-BE49-F238E27FC236}">
                <a16:creationId xmlns:a16="http://schemas.microsoft.com/office/drawing/2014/main" id="{B4DA2718-43CF-A946-85FB-1F305B4DFBE6}"/>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brightnessContrast bright="40000"/>
                    </a14:imgEffect>
                  </a14:imgLayer>
                </a14:imgProps>
              </a:ext>
            </a:extLst>
          </a:blip>
          <a:stretch>
            <a:fillRect/>
          </a:stretch>
        </p:blipFill>
        <p:spPr>
          <a:xfrm>
            <a:off x="602917" y="4493827"/>
            <a:ext cx="1273628" cy="1576115"/>
          </a:xfrm>
          <a:prstGeom prst="rect">
            <a:avLst/>
          </a:prstGeom>
        </p:spPr>
      </p:pic>
      <p:pic>
        <p:nvPicPr>
          <p:cNvPr id="12" name="Bildobjekt 11" descr="En bild som visar fotbeklädnader&#10;&#10;Automatiskt genererad beskrivning">
            <a:extLst>
              <a:ext uri="{FF2B5EF4-FFF2-40B4-BE49-F238E27FC236}">
                <a16:creationId xmlns:a16="http://schemas.microsoft.com/office/drawing/2014/main" id="{679D3487-D429-4374-B795-697907DCFE88}"/>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5823311" y="4467225"/>
            <a:ext cx="1428750" cy="1593850"/>
          </a:xfrm>
          <a:prstGeom prst="rect">
            <a:avLst/>
          </a:prstGeom>
        </p:spPr>
      </p:pic>
    </p:spTree>
    <p:extLst>
      <p:ext uri="{BB962C8B-B14F-4D97-AF65-F5344CB8AC3E}">
        <p14:creationId xmlns:p14="http://schemas.microsoft.com/office/powerpoint/2010/main" val="3156512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text&#10;&#10;Automatiskt genererad beskrivning">
            <a:extLst>
              <a:ext uri="{FF2B5EF4-FFF2-40B4-BE49-F238E27FC236}">
                <a16:creationId xmlns:a16="http://schemas.microsoft.com/office/drawing/2014/main" id="{7D1D2E3B-68DD-7E9F-0103-77892640A24A}"/>
              </a:ext>
            </a:extLst>
          </p:cNvPr>
          <p:cNvPicPr>
            <a:picLocks noChangeAspect="1"/>
          </p:cNvPicPr>
          <p:nvPr/>
        </p:nvPicPr>
        <p:blipFill rotWithShape="1">
          <a:blip r:embed="rId2"/>
          <a:srcRect r="1994" b="87819"/>
          <a:stretch/>
        </p:blipFill>
        <p:spPr>
          <a:xfrm>
            <a:off x="0" y="-92814"/>
            <a:ext cx="12247377" cy="7075329"/>
          </a:xfrm>
          <a:prstGeom prst="rect">
            <a:avLst/>
          </a:prstGeom>
        </p:spPr>
      </p:pic>
      <p:pic>
        <p:nvPicPr>
          <p:cNvPr id="6" name="Bildobjekt 5" descr="En bild som visar text&#10;&#10;Automatiskt genererad beskrivning">
            <a:extLst>
              <a:ext uri="{FF2B5EF4-FFF2-40B4-BE49-F238E27FC236}">
                <a16:creationId xmlns:a16="http://schemas.microsoft.com/office/drawing/2014/main" id="{82F6B5C1-71BF-D64E-E9A5-2F955EC8015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5377" y="95535"/>
            <a:ext cx="816275" cy="1074046"/>
          </a:xfrm>
          <a:prstGeom prst="rect">
            <a:avLst/>
          </a:prstGeom>
        </p:spPr>
      </p:pic>
      <p:sp>
        <p:nvSpPr>
          <p:cNvPr id="2" name="textruta 1">
            <a:extLst>
              <a:ext uri="{FF2B5EF4-FFF2-40B4-BE49-F238E27FC236}">
                <a16:creationId xmlns:a16="http://schemas.microsoft.com/office/drawing/2014/main" id="{0A6A2C9B-E1B9-E541-C64A-0CD30AE90F4E}"/>
              </a:ext>
            </a:extLst>
          </p:cNvPr>
          <p:cNvSpPr txBox="1"/>
          <p:nvPr/>
        </p:nvSpPr>
        <p:spPr>
          <a:xfrm>
            <a:off x="704195" y="5901785"/>
            <a:ext cx="5306812" cy="646331"/>
          </a:xfrm>
          <a:prstGeom prst="rect">
            <a:avLst/>
          </a:prstGeom>
          <a:noFill/>
        </p:spPr>
        <p:txBody>
          <a:bodyPr wrap="square" rtlCol="0">
            <a:spAutoFit/>
          </a:bodyPr>
          <a:lstStyle/>
          <a:p>
            <a:r>
              <a:rPr lang="sv-SE" sz="3600" dirty="0">
                <a:latin typeface="Arial" panose="020B0604020202020204" pitchFamily="34" charset="0"/>
                <a:cs typeface="Arial" panose="020B0604020202020204" pitchFamily="34" charset="0"/>
              </a:rPr>
              <a:t>Repetotion ”knuffverktyg”</a:t>
            </a:r>
          </a:p>
        </p:txBody>
      </p:sp>
      <p:pic>
        <p:nvPicPr>
          <p:cNvPr id="3" name="Bildobjekt 2" descr="En bild som visar text, klocka&#10;&#10;Automatiskt genererad beskrivning">
            <a:extLst>
              <a:ext uri="{FF2B5EF4-FFF2-40B4-BE49-F238E27FC236}">
                <a16:creationId xmlns:a16="http://schemas.microsoft.com/office/drawing/2014/main" id="{47671F0F-BC8C-7B8D-2B89-269F008DE643}"/>
              </a:ext>
            </a:extLst>
          </p:cNvPr>
          <p:cNvPicPr>
            <a:picLocks noChangeAspect="1"/>
          </p:cNvPicPr>
          <p:nvPr/>
        </p:nvPicPr>
        <p:blipFill>
          <a:blip r:embed="rId4"/>
          <a:stretch>
            <a:fillRect/>
          </a:stretch>
        </p:blipFill>
        <p:spPr>
          <a:xfrm>
            <a:off x="5608038" y="1061640"/>
            <a:ext cx="2392278" cy="2110332"/>
          </a:xfrm>
          <a:prstGeom prst="rect">
            <a:avLst/>
          </a:prstGeom>
        </p:spPr>
      </p:pic>
      <p:sp>
        <p:nvSpPr>
          <p:cNvPr id="4" name="textruta 3">
            <a:extLst>
              <a:ext uri="{FF2B5EF4-FFF2-40B4-BE49-F238E27FC236}">
                <a16:creationId xmlns:a16="http://schemas.microsoft.com/office/drawing/2014/main" id="{46426BB5-6176-CDE0-9701-08F88A7BCFA9}"/>
              </a:ext>
            </a:extLst>
          </p:cNvPr>
          <p:cNvSpPr txBox="1"/>
          <p:nvPr/>
        </p:nvSpPr>
        <p:spPr>
          <a:xfrm>
            <a:off x="8546733" y="4653079"/>
            <a:ext cx="3743223" cy="461665"/>
          </a:xfrm>
          <a:prstGeom prst="rect">
            <a:avLst/>
          </a:prstGeom>
          <a:noFill/>
        </p:spPr>
        <p:txBody>
          <a:bodyPr wrap="square" rtlCol="0">
            <a:spAutoFit/>
          </a:bodyPr>
          <a:lstStyle/>
          <a:p>
            <a:r>
              <a:rPr lang="sv-SE" sz="2400" dirty="0">
                <a:latin typeface="Arial" panose="020B0604020202020204" pitchFamily="34" charset="0"/>
                <a:cs typeface="Arial" panose="020B0604020202020204" pitchFamily="34" charset="0"/>
              </a:rPr>
              <a:t>PLACERING &amp; HINDER</a:t>
            </a:r>
          </a:p>
        </p:txBody>
      </p:sp>
      <p:sp>
        <p:nvSpPr>
          <p:cNvPr id="8" name="textruta 7">
            <a:extLst>
              <a:ext uri="{FF2B5EF4-FFF2-40B4-BE49-F238E27FC236}">
                <a16:creationId xmlns:a16="http://schemas.microsoft.com/office/drawing/2014/main" id="{78EC171A-49AC-1BAD-6B78-55003FE91753}"/>
              </a:ext>
            </a:extLst>
          </p:cNvPr>
          <p:cNvSpPr txBox="1"/>
          <p:nvPr/>
        </p:nvSpPr>
        <p:spPr>
          <a:xfrm>
            <a:off x="1214083" y="2793407"/>
            <a:ext cx="2663407" cy="461665"/>
          </a:xfrm>
          <a:prstGeom prst="rect">
            <a:avLst/>
          </a:prstGeom>
          <a:noFill/>
        </p:spPr>
        <p:txBody>
          <a:bodyPr wrap="square" rtlCol="0">
            <a:spAutoFit/>
          </a:bodyPr>
          <a:lstStyle/>
          <a:p>
            <a:r>
              <a:rPr lang="sv-SE" sz="2400">
                <a:latin typeface="Arial" panose="020B0604020202020204" pitchFamily="34" charset="0"/>
                <a:cs typeface="Arial" panose="020B0604020202020204" pitchFamily="34" charset="0"/>
              </a:rPr>
              <a:t>TIDSBESTÄMMA</a:t>
            </a:r>
            <a:endParaRPr lang="sv-SE" sz="2400" dirty="0">
              <a:latin typeface="Arial" panose="020B0604020202020204" pitchFamily="34" charset="0"/>
              <a:cs typeface="Arial" panose="020B0604020202020204" pitchFamily="34" charset="0"/>
            </a:endParaRPr>
          </a:p>
        </p:txBody>
      </p:sp>
      <p:sp>
        <p:nvSpPr>
          <p:cNvPr id="9" name="textruta 8">
            <a:extLst>
              <a:ext uri="{FF2B5EF4-FFF2-40B4-BE49-F238E27FC236}">
                <a16:creationId xmlns:a16="http://schemas.microsoft.com/office/drawing/2014/main" id="{B89DBD58-E588-09E3-B737-9AA48B3F8E74}"/>
              </a:ext>
            </a:extLst>
          </p:cNvPr>
          <p:cNvSpPr txBox="1"/>
          <p:nvPr/>
        </p:nvSpPr>
        <p:spPr>
          <a:xfrm>
            <a:off x="4561309" y="3171972"/>
            <a:ext cx="5251211" cy="461665"/>
          </a:xfrm>
          <a:prstGeom prst="rect">
            <a:avLst/>
          </a:prstGeom>
          <a:noFill/>
        </p:spPr>
        <p:txBody>
          <a:bodyPr wrap="square" rtlCol="0">
            <a:spAutoFit/>
          </a:bodyPr>
          <a:lstStyle/>
          <a:p>
            <a:r>
              <a:rPr lang="sv-SE" sz="2400" dirty="0">
                <a:latin typeface="Arial" panose="020B0604020202020204" pitchFamily="34" charset="0"/>
                <a:cs typeface="Arial" panose="020B0604020202020204" pitchFamily="34" charset="0"/>
              </a:rPr>
              <a:t>GÖRA LÄTTARE OCH MINDRE</a:t>
            </a:r>
          </a:p>
        </p:txBody>
      </p:sp>
      <p:pic>
        <p:nvPicPr>
          <p:cNvPr id="10" name="Bildobjekt 9" descr="En bild som visar möbler, inomhus, byrå&#10;&#10;Automatiskt genererad beskrivning">
            <a:extLst>
              <a:ext uri="{FF2B5EF4-FFF2-40B4-BE49-F238E27FC236}">
                <a16:creationId xmlns:a16="http://schemas.microsoft.com/office/drawing/2014/main" id="{9B34B025-F225-8CEB-4928-E9B3706DA1A2}"/>
              </a:ext>
            </a:extLst>
          </p:cNvPr>
          <p:cNvPicPr>
            <a:picLocks noChangeAspect="1"/>
          </p:cNvPicPr>
          <p:nvPr/>
        </p:nvPicPr>
        <p:blipFill rotWithShape="1">
          <a:blip r:embed="rId5"/>
          <a:srcRect b="48990"/>
          <a:stretch/>
        </p:blipFill>
        <p:spPr>
          <a:xfrm>
            <a:off x="9855099" y="2797113"/>
            <a:ext cx="2392278" cy="1673048"/>
          </a:xfrm>
          <a:prstGeom prst="rect">
            <a:avLst/>
          </a:prstGeom>
        </p:spPr>
      </p:pic>
      <p:pic>
        <p:nvPicPr>
          <p:cNvPr id="16" name="Bildobjekt 15" descr="En bild som visar fotbeklädnader&#10;&#10;Automatiskt genererad beskrivning">
            <a:extLst>
              <a:ext uri="{FF2B5EF4-FFF2-40B4-BE49-F238E27FC236}">
                <a16:creationId xmlns:a16="http://schemas.microsoft.com/office/drawing/2014/main" id="{348925CC-0E96-BC65-91A7-F8F015944B00}"/>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2219043" y="1314246"/>
            <a:ext cx="950343" cy="1060160"/>
          </a:xfrm>
          <a:prstGeom prst="rect">
            <a:avLst/>
          </a:prstGeom>
        </p:spPr>
      </p:pic>
      <p:pic>
        <p:nvPicPr>
          <p:cNvPr id="11" name="Bildobjekt 10" descr="En bild som visar elektronik, öronmussla&#10;&#10;Automatiskt genererad beskrivning">
            <a:extLst>
              <a:ext uri="{FF2B5EF4-FFF2-40B4-BE49-F238E27FC236}">
                <a16:creationId xmlns:a16="http://schemas.microsoft.com/office/drawing/2014/main" id="{AA731882-60E7-89F2-275D-39E8699C3BC2}"/>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brightnessContrast bright="40000"/>
                    </a14:imgEffect>
                  </a14:imgLayer>
                </a14:imgProps>
              </a:ext>
            </a:extLst>
          </a:blip>
          <a:stretch>
            <a:fillRect/>
          </a:stretch>
        </p:blipFill>
        <p:spPr>
          <a:xfrm>
            <a:off x="927029" y="1047444"/>
            <a:ext cx="1119454" cy="1385325"/>
          </a:xfrm>
          <a:prstGeom prst="rect">
            <a:avLst/>
          </a:prstGeom>
        </p:spPr>
      </p:pic>
      <p:pic>
        <p:nvPicPr>
          <p:cNvPr id="7" name="Bildobjekt 6" descr="En bild som visar skruvnyckel, verktyg&#10;&#10;Automatiskt genererad beskrivning">
            <a:extLst>
              <a:ext uri="{FF2B5EF4-FFF2-40B4-BE49-F238E27FC236}">
                <a16:creationId xmlns:a16="http://schemas.microsoft.com/office/drawing/2014/main" id="{FCF234D3-1F5F-A77D-B017-E95843AAC9DF}"/>
              </a:ext>
            </a:extLst>
          </p:cNvPr>
          <p:cNvPicPr>
            <a:picLocks noChangeAspect="1"/>
          </p:cNvPicPr>
          <p:nvPr/>
        </p:nvPicPr>
        <p:blipFill>
          <a:blip r:embed="rId9">
            <a:clrChange>
              <a:clrFrom>
                <a:srgbClr val="FFFFFF"/>
              </a:clrFrom>
              <a:clrTo>
                <a:srgbClr val="FFFFFF">
                  <a:alpha val="0"/>
                </a:srgbClr>
              </a:clrTo>
            </a:clrChange>
            <a:grayscl/>
            <a:extLst>
              <a:ext uri="{BEBA8EAE-BF5A-486C-A8C5-ECC9F3942E4B}">
                <a14:imgProps xmlns:a14="http://schemas.microsoft.com/office/drawing/2010/main">
                  <a14:imgLayer r:embed="rId10">
                    <a14:imgEffect>
                      <a14:saturation sat="33000"/>
                    </a14:imgEffect>
                    <a14:imgEffect>
                      <a14:brightnessContrast bright="20000" contrast="-40000"/>
                    </a14:imgEffect>
                  </a14:imgLayer>
                </a14:imgProps>
              </a:ext>
            </a:extLst>
          </a:blip>
          <a:stretch>
            <a:fillRect/>
          </a:stretch>
        </p:blipFill>
        <p:spPr>
          <a:xfrm rot="339716">
            <a:off x="5173770" y="3954811"/>
            <a:ext cx="4712743" cy="4712743"/>
          </a:xfrm>
          <a:prstGeom prst="rect">
            <a:avLst/>
          </a:prstGeom>
        </p:spPr>
      </p:pic>
    </p:spTree>
    <p:extLst>
      <p:ext uri="{BB962C8B-B14F-4D97-AF65-F5344CB8AC3E}">
        <p14:creationId xmlns:p14="http://schemas.microsoft.com/office/powerpoint/2010/main" val="2234828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6E9FE36-DB8C-E651-C946-58250D1EA9F1}"/>
              </a:ext>
            </a:extLst>
          </p:cNvPr>
          <p:cNvSpPr>
            <a:spLocks noGrp="1"/>
          </p:cNvSpPr>
          <p:nvPr>
            <p:ph type="title"/>
          </p:nvPr>
        </p:nvSpPr>
        <p:spPr>
          <a:xfrm>
            <a:off x="814663" y="0"/>
            <a:ext cx="4657172" cy="1630363"/>
          </a:xfrm>
        </p:spPr>
        <p:txBody>
          <a:bodyPr vert="horz" lIns="91440" tIns="45720" rIns="91440" bIns="45720" rtlCol="0" anchor="b">
            <a:normAutofit/>
          </a:bodyPr>
          <a:lstStyle/>
          <a:p>
            <a:r>
              <a:rPr lang="en-US" sz="3600" dirty="0">
                <a:latin typeface="Arial" panose="020B0604020202020204" pitchFamily="34" charset="0"/>
                <a:cs typeface="Arial" panose="020B0604020202020204" pitchFamily="34" charset="0"/>
              </a:rPr>
              <a:t>Uppföljning</a:t>
            </a:r>
          </a:p>
        </p:txBody>
      </p:sp>
      <p:sp>
        <p:nvSpPr>
          <p:cNvPr id="2" name="Platshållare för text 1">
            <a:extLst>
              <a:ext uri="{FF2B5EF4-FFF2-40B4-BE49-F238E27FC236}">
                <a16:creationId xmlns:a16="http://schemas.microsoft.com/office/drawing/2014/main" id="{9CDACEB1-47BE-82CB-BAFA-13594C3A8E30}"/>
              </a:ext>
            </a:extLst>
          </p:cNvPr>
          <p:cNvSpPr>
            <a:spLocks noGrp="1"/>
          </p:cNvSpPr>
          <p:nvPr>
            <p:ph type="body" sz="quarter" idx="13"/>
          </p:nvPr>
        </p:nvSpPr>
        <p:spPr>
          <a:xfrm>
            <a:off x="481012" y="1860698"/>
            <a:ext cx="5324475" cy="4540102"/>
          </a:xfrm>
        </p:spPr>
        <p:txBody>
          <a:bodyPr vert="horz" lIns="91440" tIns="45720" rIns="91440" bIns="45720" rtlCol="0" anchor="t">
            <a:noAutofit/>
          </a:bodyPr>
          <a:lstStyle/>
          <a:p>
            <a:pPr marL="342900" lvl="0" indent="-342900">
              <a:spcAft>
                <a:spcPts val="500"/>
              </a:spcAft>
              <a:buFont typeface="Symbol" pitchFamily="2" charset="2"/>
              <a:buChar char=""/>
            </a:pPr>
            <a:r>
              <a:rPr lang="en-US" sz="2400" b="0" dirty="0">
                <a:solidFill>
                  <a:srgbClr val="221E20"/>
                </a:solidFill>
                <a:effectLst/>
                <a:latin typeface="Arial" panose="020B0604020202020204" pitchFamily="34" charset="0"/>
                <a:ea typeface="Liberation Serif"/>
                <a:cs typeface="Liberation Serif"/>
              </a:rPr>
              <a:t>Vad det något som ni inte förstod eller ska förklaras på annat sätt?</a:t>
            </a:r>
            <a:endParaRPr lang="sv-SE" sz="2400" b="1" dirty="0">
              <a:solidFill>
                <a:srgbClr val="221E20"/>
              </a:solidFill>
              <a:effectLst/>
              <a:latin typeface="Liberation Serif"/>
              <a:ea typeface="Liberation Serif"/>
              <a:cs typeface="Liberation Serif"/>
            </a:endParaRPr>
          </a:p>
          <a:p>
            <a:pPr marL="342900" lvl="0" indent="-342900">
              <a:spcAft>
                <a:spcPts val="500"/>
              </a:spcAft>
              <a:buFont typeface="Symbol" pitchFamily="2" charset="2"/>
              <a:buChar char=""/>
            </a:pPr>
            <a:r>
              <a:rPr lang="en-US" sz="2400" b="0" dirty="0">
                <a:solidFill>
                  <a:srgbClr val="221E20"/>
                </a:solidFill>
                <a:effectLst/>
                <a:latin typeface="Arial" panose="020B0604020202020204" pitchFamily="34" charset="0"/>
                <a:ea typeface="Liberation Serif"/>
                <a:cs typeface="Liberation Serif"/>
              </a:rPr>
              <a:t>Vad det något som ni blev förvånade över?</a:t>
            </a:r>
            <a:endParaRPr lang="sv-SE" sz="2400" b="1" dirty="0">
              <a:solidFill>
                <a:srgbClr val="221E20"/>
              </a:solidFill>
              <a:effectLst/>
              <a:latin typeface="Liberation Serif"/>
              <a:ea typeface="Liberation Serif"/>
              <a:cs typeface="Liberation Serif"/>
            </a:endParaRPr>
          </a:p>
          <a:p>
            <a:pPr marL="342900" lvl="0" indent="-342900">
              <a:spcAft>
                <a:spcPts val="500"/>
              </a:spcAft>
              <a:buFont typeface="Symbol" pitchFamily="2" charset="2"/>
              <a:buChar char=""/>
            </a:pPr>
            <a:r>
              <a:rPr lang="en-US" sz="2400" b="0" dirty="0">
                <a:solidFill>
                  <a:srgbClr val="221E20"/>
                </a:solidFill>
                <a:effectLst/>
                <a:latin typeface="Arial" panose="020B0604020202020204" pitchFamily="34" charset="0"/>
                <a:ea typeface="Liberation Serif"/>
                <a:cs typeface="Liberation Serif"/>
              </a:rPr>
              <a:t>Kan ni komma på några fler exempel för ”</a:t>
            </a:r>
            <a:r>
              <a:rPr lang="en-US" sz="2400" dirty="0">
                <a:solidFill>
                  <a:srgbClr val="221E20"/>
                </a:solidFill>
                <a:latin typeface="Arial" panose="020B0604020202020204" pitchFamily="34" charset="0"/>
                <a:ea typeface="Liberation Serif"/>
                <a:cs typeface="Liberation Serif"/>
              </a:rPr>
              <a:t>t</a:t>
            </a:r>
            <a:r>
              <a:rPr lang="en-US" sz="2400" b="0" dirty="0">
                <a:solidFill>
                  <a:srgbClr val="221E20"/>
                </a:solidFill>
                <a:effectLst/>
                <a:latin typeface="Arial" panose="020B0604020202020204" pitchFamily="34" charset="0"/>
                <a:ea typeface="Liberation Serif"/>
                <a:cs typeface="Liberation Serif"/>
              </a:rPr>
              <a:t>ids- elle</a:t>
            </a:r>
            <a:r>
              <a:rPr lang="en-US" sz="2400" dirty="0">
                <a:solidFill>
                  <a:srgbClr val="221E20"/>
                </a:solidFill>
                <a:latin typeface="Arial" panose="020B0604020202020204" pitchFamily="34" charset="0"/>
                <a:ea typeface="Liberation Serif"/>
                <a:cs typeface="Liberation Serif"/>
              </a:rPr>
              <a:t>r sitations</a:t>
            </a:r>
            <a:r>
              <a:rPr lang="en-US" sz="2400" b="0" dirty="0">
                <a:solidFill>
                  <a:srgbClr val="221E20"/>
                </a:solidFill>
                <a:effectLst/>
                <a:latin typeface="Arial" panose="020B0604020202020204" pitchFamily="34" charset="0"/>
                <a:ea typeface="Liberation Serif"/>
                <a:cs typeface="Liberation Serif"/>
              </a:rPr>
              <a:t>-bestämma en vana, “ändra placering och skapa hinder” och ”göra det lättare och mindre”?</a:t>
            </a:r>
          </a:p>
          <a:p>
            <a:pPr marL="342900" lvl="0" indent="-342900">
              <a:spcAft>
                <a:spcPts val="500"/>
              </a:spcAft>
              <a:buFont typeface="Symbol" pitchFamily="2" charset="2"/>
              <a:buChar char=""/>
            </a:pPr>
            <a:r>
              <a:rPr lang="en-US" sz="2400" b="0" dirty="0">
                <a:solidFill>
                  <a:srgbClr val="221E20"/>
                </a:solidFill>
                <a:effectLst/>
                <a:latin typeface="Arial" panose="020B0604020202020204" pitchFamily="34" charset="0"/>
                <a:ea typeface="Liberation Serif"/>
                <a:cs typeface="Liberation Serif"/>
              </a:rPr>
              <a:t>Vad är det viktigaste ni tar med er kring “knuffverktygen”?</a:t>
            </a:r>
            <a:endParaRPr lang="sv-SE" sz="2400" b="1" dirty="0">
              <a:solidFill>
                <a:srgbClr val="221E20"/>
              </a:solidFill>
              <a:effectLst/>
              <a:latin typeface="Liberation Serif"/>
              <a:ea typeface="Liberation Serif"/>
              <a:cs typeface="Liberation Serif"/>
            </a:endParaRPr>
          </a:p>
        </p:txBody>
      </p:sp>
      <p:pic>
        <p:nvPicPr>
          <p:cNvPr id="4" name="Bildobjekt 3">
            <a:extLst>
              <a:ext uri="{FF2B5EF4-FFF2-40B4-BE49-F238E27FC236}">
                <a16:creationId xmlns:a16="http://schemas.microsoft.com/office/drawing/2014/main" id="{F6306C66-0D5A-063B-5CEB-A1BEDE9AB32D}"/>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5300"/>
                    </a14:imgEffect>
                  </a14:imgLayer>
                </a14:imgProps>
              </a:ext>
            </a:extLst>
          </a:blip>
          <a:srcRect l="25704" r="23221"/>
          <a:stretch/>
        </p:blipFill>
        <p:spPr>
          <a:xfrm>
            <a:off x="5966355" y="0"/>
            <a:ext cx="6225645" cy="6856412"/>
          </a:xfrm>
          <a:custGeom>
            <a:avLst/>
            <a:gdLst/>
            <a:ahLst/>
            <a:cxnLst/>
            <a:rect l="l" t="t" r="r" b="b"/>
            <a:pathLst>
              <a:path w="5620032" h="6856412">
                <a:moveTo>
                  <a:pt x="13187" y="0"/>
                </a:moveTo>
                <a:lnTo>
                  <a:pt x="5620032" y="0"/>
                </a:lnTo>
                <a:lnTo>
                  <a:pt x="5620032" y="6856412"/>
                </a:lnTo>
                <a:lnTo>
                  <a:pt x="0" y="6856412"/>
                </a:lnTo>
                <a:lnTo>
                  <a:pt x="64318" y="6298274"/>
                </a:lnTo>
                <a:cubicBezTo>
                  <a:pt x="203221" y="4970220"/>
                  <a:pt x="240510" y="3632077"/>
                  <a:pt x="97152" y="2276000"/>
                </a:cubicBezTo>
                <a:cubicBezTo>
                  <a:pt x="35713" y="1694824"/>
                  <a:pt x="7455" y="1116942"/>
                  <a:pt x="6154" y="541737"/>
                </a:cubicBezTo>
                <a:close/>
              </a:path>
            </a:pathLst>
          </a:custGeom>
        </p:spPr>
      </p:pic>
    </p:spTree>
    <p:extLst>
      <p:ext uri="{BB962C8B-B14F-4D97-AF65-F5344CB8AC3E}">
        <p14:creationId xmlns:p14="http://schemas.microsoft.com/office/powerpoint/2010/main" val="530211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text&#10;&#10;Automatiskt genererad beskrivning">
            <a:extLst>
              <a:ext uri="{FF2B5EF4-FFF2-40B4-BE49-F238E27FC236}">
                <a16:creationId xmlns:a16="http://schemas.microsoft.com/office/drawing/2014/main" id="{7D1D2E3B-68DD-7E9F-0103-77892640A24A}"/>
              </a:ext>
            </a:extLst>
          </p:cNvPr>
          <p:cNvPicPr>
            <a:picLocks noChangeAspect="1"/>
          </p:cNvPicPr>
          <p:nvPr/>
        </p:nvPicPr>
        <p:blipFill rotWithShape="1">
          <a:blip r:embed="rId2"/>
          <a:srcRect r="1994" b="87819"/>
          <a:stretch/>
        </p:blipFill>
        <p:spPr>
          <a:xfrm>
            <a:off x="-27689" y="1"/>
            <a:ext cx="12247377" cy="7329288"/>
          </a:xfrm>
          <a:prstGeom prst="rect">
            <a:avLst/>
          </a:prstGeom>
        </p:spPr>
      </p:pic>
      <p:pic>
        <p:nvPicPr>
          <p:cNvPr id="6" name="Bildobjekt 5" descr="En bild som visar text&#10;&#10;Automatiskt genererad beskrivning">
            <a:extLst>
              <a:ext uri="{FF2B5EF4-FFF2-40B4-BE49-F238E27FC236}">
                <a16:creationId xmlns:a16="http://schemas.microsoft.com/office/drawing/2014/main" id="{82F6B5C1-71BF-D64E-E9A5-2F955EC8015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5377" y="95535"/>
            <a:ext cx="816275" cy="1074046"/>
          </a:xfrm>
          <a:prstGeom prst="rect">
            <a:avLst/>
          </a:prstGeom>
        </p:spPr>
      </p:pic>
      <p:sp>
        <p:nvSpPr>
          <p:cNvPr id="7" name="textruta 6">
            <a:extLst>
              <a:ext uri="{FF2B5EF4-FFF2-40B4-BE49-F238E27FC236}">
                <a16:creationId xmlns:a16="http://schemas.microsoft.com/office/drawing/2014/main" id="{7968550E-E451-BCF3-F4DB-FD5094EC1A05}"/>
              </a:ext>
            </a:extLst>
          </p:cNvPr>
          <p:cNvSpPr txBox="1"/>
          <p:nvPr/>
        </p:nvSpPr>
        <p:spPr>
          <a:xfrm>
            <a:off x="5747657" y="1538197"/>
            <a:ext cx="5951472" cy="1323439"/>
          </a:xfrm>
          <a:prstGeom prst="rect">
            <a:avLst/>
          </a:prstGeom>
          <a:noFill/>
        </p:spPr>
        <p:txBody>
          <a:bodyPr wrap="square" rtlCol="0">
            <a:spAutoFit/>
          </a:bodyPr>
          <a:lstStyle/>
          <a:p>
            <a:pPr algn="ctr"/>
            <a:r>
              <a:rPr lang="sv-SE" sz="4000" dirty="0">
                <a:latin typeface="Arial" panose="020B0604020202020204" pitchFamily="34" charset="0"/>
                <a:cs typeface="Arial" panose="020B0604020202020204" pitchFamily="34" charset="0"/>
              </a:rPr>
              <a:t>3 ingredienser för att få till ett beteende!</a:t>
            </a:r>
          </a:p>
        </p:txBody>
      </p:sp>
      <p:pic>
        <p:nvPicPr>
          <p:cNvPr id="2" name="Bildobjekt 1" descr="En bild som visar person, inomhus, arm&#10;&#10;Automatiskt genererad beskrivning">
            <a:extLst>
              <a:ext uri="{FF2B5EF4-FFF2-40B4-BE49-F238E27FC236}">
                <a16:creationId xmlns:a16="http://schemas.microsoft.com/office/drawing/2014/main" id="{1F662D2F-9FBF-5AE5-2198-3BA4054FC3FD}"/>
              </a:ext>
            </a:extLst>
          </p:cNvPr>
          <p:cNvPicPr>
            <a:picLocks noChangeAspect="1"/>
          </p:cNvPicPr>
          <p:nvPr/>
        </p:nvPicPr>
        <p:blipFill>
          <a:blip r:embed="rId4">
            <a:clrChange>
              <a:clrFrom>
                <a:srgbClr val="D4687D"/>
              </a:clrFrom>
              <a:clrTo>
                <a:srgbClr val="D4687D">
                  <a:alpha val="0"/>
                </a:srgbClr>
              </a:clrTo>
            </a:clrChange>
          </a:blip>
          <a:stretch>
            <a:fillRect/>
          </a:stretch>
        </p:blipFill>
        <p:spPr>
          <a:xfrm>
            <a:off x="871652" y="2708230"/>
            <a:ext cx="4735895" cy="4149770"/>
          </a:xfrm>
          <a:prstGeom prst="rect">
            <a:avLst/>
          </a:prstGeom>
        </p:spPr>
      </p:pic>
      <p:pic>
        <p:nvPicPr>
          <p:cNvPr id="9" name="Bildobjekt 8">
            <a:extLst>
              <a:ext uri="{FF2B5EF4-FFF2-40B4-BE49-F238E27FC236}">
                <a16:creationId xmlns:a16="http://schemas.microsoft.com/office/drawing/2014/main" id="{E69CC7FC-AE55-324B-2352-254618E57AD8}"/>
              </a:ext>
            </a:extLst>
          </p:cNvPr>
          <p:cNvPicPr>
            <a:picLocks noChangeAspect="1"/>
          </p:cNvPicPr>
          <p:nvPr/>
        </p:nvPicPr>
        <p:blipFill>
          <a:blip r:embed="rId5"/>
          <a:stretch>
            <a:fillRect/>
          </a:stretch>
        </p:blipFill>
        <p:spPr>
          <a:xfrm>
            <a:off x="197224" y="2366682"/>
            <a:ext cx="6375026" cy="4697506"/>
          </a:xfrm>
          <a:prstGeom prst="rect">
            <a:avLst/>
          </a:prstGeom>
        </p:spPr>
      </p:pic>
      <p:pic>
        <p:nvPicPr>
          <p:cNvPr id="4" name="Bildobjekt 3">
            <a:extLst>
              <a:ext uri="{FF2B5EF4-FFF2-40B4-BE49-F238E27FC236}">
                <a16:creationId xmlns:a16="http://schemas.microsoft.com/office/drawing/2014/main" id="{56846F2D-5DF0-242F-F680-1D38B899044F}"/>
              </a:ext>
            </a:extLst>
          </p:cNvPr>
          <p:cNvPicPr>
            <a:picLocks noChangeAspect="1"/>
          </p:cNvPicPr>
          <p:nvPr/>
        </p:nvPicPr>
        <p:blipFill rotWithShape="1">
          <a:blip r:embed="rId6">
            <a:clrChange>
              <a:clrFrom>
                <a:srgbClr val="F3E9D4"/>
              </a:clrFrom>
              <a:clrTo>
                <a:srgbClr val="F3E9D4">
                  <a:alpha val="0"/>
                </a:srgbClr>
              </a:clrTo>
            </a:clrChange>
          </a:blip>
          <a:srcRect l="11043" t="27639" r="35428"/>
          <a:stretch/>
        </p:blipFill>
        <p:spPr>
          <a:xfrm>
            <a:off x="810626" y="2366682"/>
            <a:ext cx="6526432" cy="4962607"/>
          </a:xfrm>
          <a:prstGeom prst="rect">
            <a:avLst/>
          </a:prstGeom>
        </p:spPr>
      </p:pic>
    </p:spTree>
    <p:extLst>
      <p:ext uri="{BB962C8B-B14F-4D97-AF65-F5344CB8AC3E}">
        <p14:creationId xmlns:p14="http://schemas.microsoft.com/office/powerpoint/2010/main" val="4184153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text&#10;&#10;Automatiskt genererad beskrivning">
            <a:extLst>
              <a:ext uri="{FF2B5EF4-FFF2-40B4-BE49-F238E27FC236}">
                <a16:creationId xmlns:a16="http://schemas.microsoft.com/office/drawing/2014/main" id="{7D1D2E3B-68DD-7E9F-0103-77892640A24A}"/>
              </a:ext>
            </a:extLst>
          </p:cNvPr>
          <p:cNvPicPr>
            <a:picLocks noChangeAspect="1"/>
          </p:cNvPicPr>
          <p:nvPr/>
        </p:nvPicPr>
        <p:blipFill rotWithShape="1">
          <a:blip r:embed="rId3"/>
          <a:srcRect r="1994" b="87819"/>
          <a:stretch/>
        </p:blipFill>
        <p:spPr>
          <a:xfrm>
            <a:off x="0" y="-86700"/>
            <a:ext cx="12247377" cy="7075329"/>
          </a:xfrm>
          <a:prstGeom prst="rect">
            <a:avLst/>
          </a:prstGeom>
        </p:spPr>
      </p:pic>
      <p:pic>
        <p:nvPicPr>
          <p:cNvPr id="6" name="Bildobjekt 5" descr="En bild som visar text&#10;&#10;Automatiskt genererad beskrivning">
            <a:extLst>
              <a:ext uri="{FF2B5EF4-FFF2-40B4-BE49-F238E27FC236}">
                <a16:creationId xmlns:a16="http://schemas.microsoft.com/office/drawing/2014/main" id="{82F6B5C1-71BF-D64E-E9A5-2F955EC8015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5377" y="95535"/>
            <a:ext cx="816275" cy="1074046"/>
          </a:xfrm>
          <a:prstGeom prst="rect">
            <a:avLst/>
          </a:prstGeom>
        </p:spPr>
      </p:pic>
      <p:pic>
        <p:nvPicPr>
          <p:cNvPr id="4" name="Bildobjekt 3" descr="En bild som visar text, brev&#10;&#10;Automatiskt genererad beskrivning">
            <a:extLst>
              <a:ext uri="{FF2B5EF4-FFF2-40B4-BE49-F238E27FC236}">
                <a16:creationId xmlns:a16="http://schemas.microsoft.com/office/drawing/2014/main" id="{E47741AB-86C7-793D-5A01-E8B3705AB53A}"/>
              </a:ext>
            </a:extLst>
          </p:cNvPr>
          <p:cNvPicPr>
            <a:picLocks noChangeAspect="1"/>
          </p:cNvPicPr>
          <p:nvPr/>
        </p:nvPicPr>
        <p:blipFill>
          <a:blip r:embed="rId5"/>
          <a:stretch>
            <a:fillRect/>
          </a:stretch>
        </p:blipFill>
        <p:spPr>
          <a:xfrm>
            <a:off x="55377" y="1047954"/>
            <a:ext cx="12192000" cy="2867976"/>
          </a:xfrm>
          <a:prstGeom prst="rect">
            <a:avLst/>
          </a:prstGeom>
        </p:spPr>
      </p:pic>
      <p:pic>
        <p:nvPicPr>
          <p:cNvPr id="11" name="Bildobjekt 10" descr="En bild som visar inomhus, kopp, köksredskap, panna&#10;&#10;Automatiskt genererad beskrivning">
            <a:extLst>
              <a:ext uri="{FF2B5EF4-FFF2-40B4-BE49-F238E27FC236}">
                <a16:creationId xmlns:a16="http://schemas.microsoft.com/office/drawing/2014/main" id="{D839707B-2CC3-43F3-CB11-1EC0B8EB1103}"/>
              </a:ext>
            </a:extLst>
          </p:cNvPr>
          <p:cNvPicPr>
            <a:picLocks noChangeAspect="1"/>
          </p:cNvPicPr>
          <p:nvPr/>
        </p:nvPicPr>
        <p:blipFill>
          <a:blip r:embed="rId6">
            <a:clrChange>
              <a:clrFrom>
                <a:srgbClr val="F7F7F7"/>
              </a:clrFrom>
              <a:clrTo>
                <a:srgbClr val="F7F7F7">
                  <a:alpha val="0"/>
                </a:srgbClr>
              </a:clrTo>
            </a:clrChange>
          </a:blip>
          <a:stretch>
            <a:fillRect/>
          </a:stretch>
        </p:blipFill>
        <p:spPr>
          <a:xfrm>
            <a:off x="3727830" y="2336088"/>
            <a:ext cx="4077227" cy="4652541"/>
          </a:xfrm>
          <a:prstGeom prst="rect">
            <a:avLst/>
          </a:prstGeom>
        </p:spPr>
      </p:pic>
    </p:spTree>
    <p:extLst>
      <p:ext uri="{BB962C8B-B14F-4D97-AF65-F5344CB8AC3E}">
        <p14:creationId xmlns:p14="http://schemas.microsoft.com/office/powerpoint/2010/main" val="743970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text&#10;&#10;Automatiskt genererad beskrivning">
            <a:extLst>
              <a:ext uri="{FF2B5EF4-FFF2-40B4-BE49-F238E27FC236}">
                <a16:creationId xmlns:a16="http://schemas.microsoft.com/office/drawing/2014/main" id="{7D1D2E3B-68DD-7E9F-0103-77892640A24A}"/>
              </a:ext>
            </a:extLst>
          </p:cNvPr>
          <p:cNvPicPr>
            <a:picLocks noChangeAspect="1"/>
          </p:cNvPicPr>
          <p:nvPr/>
        </p:nvPicPr>
        <p:blipFill rotWithShape="1">
          <a:blip r:embed="rId3"/>
          <a:srcRect r="1994" b="87819"/>
          <a:stretch/>
        </p:blipFill>
        <p:spPr>
          <a:xfrm>
            <a:off x="-55377" y="0"/>
            <a:ext cx="12247377" cy="7075329"/>
          </a:xfrm>
          <a:prstGeom prst="rect">
            <a:avLst/>
          </a:prstGeom>
        </p:spPr>
      </p:pic>
      <p:pic>
        <p:nvPicPr>
          <p:cNvPr id="6" name="Bildobjekt 5" descr="En bild som visar text&#10;&#10;Automatiskt genererad beskrivning">
            <a:extLst>
              <a:ext uri="{FF2B5EF4-FFF2-40B4-BE49-F238E27FC236}">
                <a16:creationId xmlns:a16="http://schemas.microsoft.com/office/drawing/2014/main" id="{82F6B5C1-71BF-D64E-E9A5-2F955EC8015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5377" y="95535"/>
            <a:ext cx="816275" cy="1074046"/>
          </a:xfrm>
          <a:prstGeom prst="rect">
            <a:avLst/>
          </a:prstGeom>
        </p:spPr>
      </p:pic>
      <p:pic>
        <p:nvPicPr>
          <p:cNvPr id="4" name="Bildobjekt 3" descr="En bild som visar text, brev&#10;&#10;Automatiskt genererad beskrivning">
            <a:extLst>
              <a:ext uri="{FF2B5EF4-FFF2-40B4-BE49-F238E27FC236}">
                <a16:creationId xmlns:a16="http://schemas.microsoft.com/office/drawing/2014/main" id="{E47741AB-86C7-793D-5A01-E8B3705AB53A}"/>
              </a:ext>
            </a:extLst>
          </p:cNvPr>
          <p:cNvPicPr>
            <a:picLocks noChangeAspect="1"/>
          </p:cNvPicPr>
          <p:nvPr/>
        </p:nvPicPr>
        <p:blipFill rotWithShape="1">
          <a:blip r:embed="rId5"/>
          <a:srcRect l="46956" b="37474"/>
          <a:stretch/>
        </p:blipFill>
        <p:spPr>
          <a:xfrm>
            <a:off x="5780313" y="1047954"/>
            <a:ext cx="6467063" cy="1793217"/>
          </a:xfrm>
          <a:prstGeom prst="rect">
            <a:avLst/>
          </a:prstGeom>
        </p:spPr>
      </p:pic>
      <p:pic>
        <p:nvPicPr>
          <p:cNvPr id="3" name="Bildobjekt 2" descr="En bild som visar text&#10;&#10;Automatiskt genererad beskrivning">
            <a:extLst>
              <a:ext uri="{FF2B5EF4-FFF2-40B4-BE49-F238E27FC236}">
                <a16:creationId xmlns:a16="http://schemas.microsoft.com/office/drawing/2014/main" id="{0504F1F5-F53A-D755-EE06-8AE0B0BBCDD7}"/>
              </a:ext>
            </a:extLst>
          </p:cNvPr>
          <p:cNvPicPr>
            <a:picLocks noChangeAspect="1"/>
          </p:cNvPicPr>
          <p:nvPr/>
        </p:nvPicPr>
        <p:blipFill>
          <a:blip r:embed="rId6">
            <a:clrChange>
              <a:clrFrom>
                <a:srgbClr val="F7F7F7"/>
              </a:clrFrom>
              <a:clrTo>
                <a:srgbClr val="F7F7F7">
                  <a:alpha val="0"/>
                </a:srgbClr>
              </a:clrTo>
            </a:clrChange>
            <a:extLst>
              <a:ext uri="{BEBA8EAE-BF5A-486C-A8C5-ECC9F3942E4B}">
                <a14:imgProps xmlns:a14="http://schemas.microsoft.com/office/drawing/2010/main">
                  <a14:imgLayer r:embed="rId7">
                    <a14:imgEffect>
                      <a14:sharpenSoften amount="-25000"/>
                    </a14:imgEffect>
                  </a14:imgLayer>
                </a14:imgProps>
              </a:ext>
            </a:extLst>
          </a:blip>
          <a:stretch>
            <a:fillRect/>
          </a:stretch>
        </p:blipFill>
        <p:spPr>
          <a:xfrm rot="10574436">
            <a:off x="8252546" y="2394965"/>
            <a:ext cx="2605313" cy="1410267"/>
          </a:xfrm>
          <a:prstGeom prst="rect">
            <a:avLst/>
          </a:prstGeom>
        </p:spPr>
      </p:pic>
      <p:sp>
        <p:nvSpPr>
          <p:cNvPr id="7" name="Molnformad pratbubbla 6">
            <a:extLst>
              <a:ext uri="{FF2B5EF4-FFF2-40B4-BE49-F238E27FC236}">
                <a16:creationId xmlns:a16="http://schemas.microsoft.com/office/drawing/2014/main" id="{79529C01-D6B2-639C-9832-59CB4283BF5A}"/>
              </a:ext>
            </a:extLst>
          </p:cNvPr>
          <p:cNvSpPr/>
          <p:nvPr/>
        </p:nvSpPr>
        <p:spPr>
          <a:xfrm>
            <a:off x="1175657" y="1404257"/>
            <a:ext cx="6085755" cy="4781390"/>
          </a:xfrm>
          <a:prstGeom prst="cloudCallout">
            <a:avLst>
              <a:gd name="adj1" fmla="val 79993"/>
              <a:gd name="adj2" fmla="val 313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9" name="textruta 8">
            <a:extLst>
              <a:ext uri="{FF2B5EF4-FFF2-40B4-BE49-F238E27FC236}">
                <a16:creationId xmlns:a16="http://schemas.microsoft.com/office/drawing/2014/main" id="{5D7B9C27-168A-D558-AC47-0B100F336DD6}"/>
              </a:ext>
            </a:extLst>
          </p:cNvPr>
          <p:cNvSpPr txBox="1"/>
          <p:nvPr/>
        </p:nvSpPr>
        <p:spPr>
          <a:xfrm>
            <a:off x="2044095" y="2386942"/>
            <a:ext cx="4602736" cy="2308324"/>
          </a:xfrm>
          <a:prstGeom prst="rect">
            <a:avLst/>
          </a:prstGeom>
          <a:noFill/>
        </p:spPr>
        <p:txBody>
          <a:bodyPr wrap="square" rtlCol="0">
            <a:spAutoFit/>
          </a:bodyPr>
          <a:lstStyle/>
          <a:p>
            <a:r>
              <a:rPr lang="sv-SE" sz="2400" dirty="0">
                <a:latin typeface="Arial" panose="020B0604020202020204" pitchFamily="34" charset="0"/>
                <a:cs typeface="Arial" panose="020B0604020202020204" pitchFamily="34" charset="0"/>
              </a:rPr>
              <a:t>Vad behöver hända i/utanför mig för att det ska hända? Vad är det som </a:t>
            </a:r>
            <a:r>
              <a:rPr lang="sv-SE" sz="2400" b="1" dirty="0">
                <a:latin typeface="Arial" panose="020B0604020202020204" pitchFamily="34" charset="0"/>
                <a:cs typeface="Arial" panose="020B0604020202020204" pitchFamily="34" charset="0"/>
              </a:rPr>
              <a:t>knuffar </a:t>
            </a:r>
            <a:r>
              <a:rPr lang="sv-SE" sz="2400" dirty="0">
                <a:latin typeface="Arial" panose="020B0604020202020204" pitchFamily="34" charset="0"/>
                <a:cs typeface="Arial" panose="020B0604020202020204" pitchFamily="34" charset="0"/>
              </a:rPr>
              <a:t>mig mot det nya beteendet? T.ex. en ringsignal, att jag går upp på morgonen, när jag borstar tänderna etc.</a:t>
            </a:r>
          </a:p>
        </p:txBody>
      </p:sp>
    </p:spTree>
    <p:extLst>
      <p:ext uri="{BB962C8B-B14F-4D97-AF65-F5344CB8AC3E}">
        <p14:creationId xmlns:p14="http://schemas.microsoft.com/office/powerpoint/2010/main" val="3267949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text&#10;&#10;Automatiskt genererad beskrivning">
            <a:extLst>
              <a:ext uri="{FF2B5EF4-FFF2-40B4-BE49-F238E27FC236}">
                <a16:creationId xmlns:a16="http://schemas.microsoft.com/office/drawing/2014/main" id="{7D1D2E3B-68DD-7E9F-0103-77892640A24A}"/>
              </a:ext>
            </a:extLst>
          </p:cNvPr>
          <p:cNvPicPr>
            <a:picLocks noChangeAspect="1"/>
          </p:cNvPicPr>
          <p:nvPr/>
        </p:nvPicPr>
        <p:blipFill rotWithShape="1">
          <a:blip r:embed="rId3"/>
          <a:srcRect r="1994" b="87819"/>
          <a:stretch/>
        </p:blipFill>
        <p:spPr>
          <a:xfrm>
            <a:off x="0" y="-86700"/>
            <a:ext cx="12247377" cy="7075329"/>
          </a:xfrm>
          <a:prstGeom prst="rect">
            <a:avLst/>
          </a:prstGeom>
        </p:spPr>
      </p:pic>
      <p:pic>
        <p:nvPicPr>
          <p:cNvPr id="6" name="Bildobjekt 5" descr="En bild som visar text&#10;&#10;Automatiskt genererad beskrivning">
            <a:extLst>
              <a:ext uri="{FF2B5EF4-FFF2-40B4-BE49-F238E27FC236}">
                <a16:creationId xmlns:a16="http://schemas.microsoft.com/office/drawing/2014/main" id="{82F6B5C1-71BF-D64E-E9A5-2F955EC8015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5377" y="95535"/>
            <a:ext cx="816275" cy="1074046"/>
          </a:xfrm>
          <a:prstGeom prst="rect">
            <a:avLst/>
          </a:prstGeom>
        </p:spPr>
      </p:pic>
      <p:pic>
        <p:nvPicPr>
          <p:cNvPr id="4" name="Bildobjekt 3" descr="En bild som visar text, brev&#10;&#10;Automatiskt genererad beskrivning">
            <a:extLst>
              <a:ext uri="{FF2B5EF4-FFF2-40B4-BE49-F238E27FC236}">
                <a16:creationId xmlns:a16="http://schemas.microsoft.com/office/drawing/2014/main" id="{E47741AB-86C7-793D-5A01-E8B3705AB53A}"/>
              </a:ext>
            </a:extLst>
          </p:cNvPr>
          <p:cNvPicPr>
            <a:picLocks noChangeAspect="1"/>
          </p:cNvPicPr>
          <p:nvPr/>
        </p:nvPicPr>
        <p:blipFill rotWithShape="1">
          <a:blip r:embed="rId5"/>
          <a:srcRect t="56263"/>
          <a:stretch/>
        </p:blipFill>
        <p:spPr>
          <a:xfrm>
            <a:off x="-717379" y="1824203"/>
            <a:ext cx="12192000" cy="1254373"/>
          </a:xfrm>
          <a:prstGeom prst="rect">
            <a:avLst/>
          </a:prstGeom>
        </p:spPr>
      </p:pic>
      <p:pic>
        <p:nvPicPr>
          <p:cNvPr id="10" name="Bildobjekt 9" descr="En bild som visar underbyxor&#10;&#10;Automatiskt genererad beskrivning">
            <a:extLst>
              <a:ext uri="{FF2B5EF4-FFF2-40B4-BE49-F238E27FC236}">
                <a16:creationId xmlns:a16="http://schemas.microsoft.com/office/drawing/2014/main" id="{9173D396-F25E-5E8D-3D3C-C2B02F676CA9}"/>
              </a:ext>
            </a:extLst>
          </p:cNvPr>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aturation sat="0"/>
                    </a14:imgEffect>
                  </a14:imgLayer>
                </a14:imgProps>
              </a:ext>
            </a:extLst>
          </a:blip>
          <a:stretch>
            <a:fillRect/>
          </a:stretch>
        </p:blipFill>
        <p:spPr>
          <a:xfrm>
            <a:off x="2378529" y="2380075"/>
            <a:ext cx="2389414" cy="2097849"/>
          </a:xfrm>
          <a:prstGeom prst="rect">
            <a:avLst/>
          </a:prstGeom>
        </p:spPr>
      </p:pic>
      <p:sp>
        <p:nvSpPr>
          <p:cNvPr id="13" name="Molnformad pratbubbla 12">
            <a:extLst>
              <a:ext uri="{FF2B5EF4-FFF2-40B4-BE49-F238E27FC236}">
                <a16:creationId xmlns:a16="http://schemas.microsoft.com/office/drawing/2014/main" id="{4A71F263-A9FD-2D5E-2ACA-1DE360E5FB61}"/>
              </a:ext>
            </a:extLst>
          </p:cNvPr>
          <p:cNvSpPr/>
          <p:nvPr/>
        </p:nvSpPr>
        <p:spPr>
          <a:xfrm>
            <a:off x="6604000" y="427797"/>
            <a:ext cx="5373822" cy="5301557"/>
          </a:xfrm>
          <a:prstGeom prst="cloudCallout">
            <a:avLst>
              <a:gd name="adj1" fmla="val -82367"/>
              <a:gd name="adj2" fmla="val 47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4" name="textruta 13">
            <a:extLst>
              <a:ext uri="{FF2B5EF4-FFF2-40B4-BE49-F238E27FC236}">
                <a16:creationId xmlns:a16="http://schemas.microsoft.com/office/drawing/2014/main" id="{496773D9-BB35-EBB6-7BED-0BFCF88C55CB}"/>
              </a:ext>
            </a:extLst>
          </p:cNvPr>
          <p:cNvSpPr txBox="1"/>
          <p:nvPr/>
        </p:nvSpPr>
        <p:spPr>
          <a:xfrm>
            <a:off x="7603067" y="1544217"/>
            <a:ext cx="4002119" cy="3046988"/>
          </a:xfrm>
          <a:prstGeom prst="rect">
            <a:avLst/>
          </a:prstGeom>
          <a:noFill/>
        </p:spPr>
        <p:txBody>
          <a:bodyPr wrap="square" rtlCol="0">
            <a:spAutoFit/>
          </a:bodyPr>
          <a:lstStyle/>
          <a:p>
            <a:pPr marL="0" indent="0"/>
            <a:r>
              <a:rPr lang="sv-SE" sz="2400" b="1" dirty="0">
                <a:latin typeface="Arial" panose="020B0604020202020204" pitchFamily="34" charset="0"/>
                <a:cs typeface="Arial" panose="020B0604020202020204" pitchFamily="34" charset="0"/>
              </a:rPr>
              <a:t>Förmågan: </a:t>
            </a:r>
            <a:r>
              <a:rPr lang="sv-SE" sz="2400" dirty="0">
                <a:latin typeface="Arial" panose="020B0604020202020204" pitchFamily="34" charset="0"/>
                <a:cs typeface="Arial" panose="020B0604020202020204" pitchFamily="34" charset="0"/>
              </a:rPr>
              <a:t>Vad kan jag göra i min omgivning eller få stöd i för att det ska hända, t.ex att det finns tid, har jag energi, kan jag klara av det själv eller måste någon hjälpa mig för att göra det nya beteendet? </a:t>
            </a:r>
          </a:p>
        </p:txBody>
      </p:sp>
    </p:spTree>
    <p:extLst>
      <p:ext uri="{BB962C8B-B14F-4D97-AF65-F5344CB8AC3E}">
        <p14:creationId xmlns:p14="http://schemas.microsoft.com/office/powerpoint/2010/main" val="2925670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text&#10;&#10;Automatiskt genererad beskrivning">
            <a:extLst>
              <a:ext uri="{FF2B5EF4-FFF2-40B4-BE49-F238E27FC236}">
                <a16:creationId xmlns:a16="http://schemas.microsoft.com/office/drawing/2014/main" id="{7D1D2E3B-68DD-7E9F-0103-77892640A24A}"/>
              </a:ext>
            </a:extLst>
          </p:cNvPr>
          <p:cNvPicPr>
            <a:picLocks noChangeAspect="1"/>
          </p:cNvPicPr>
          <p:nvPr/>
        </p:nvPicPr>
        <p:blipFill rotWithShape="1">
          <a:blip r:embed="rId3"/>
          <a:srcRect r="1994" b="87819"/>
          <a:stretch/>
        </p:blipFill>
        <p:spPr>
          <a:xfrm>
            <a:off x="0" y="-86700"/>
            <a:ext cx="12247377" cy="7075329"/>
          </a:xfrm>
          <a:prstGeom prst="rect">
            <a:avLst/>
          </a:prstGeom>
        </p:spPr>
      </p:pic>
      <p:pic>
        <p:nvPicPr>
          <p:cNvPr id="6" name="Bildobjekt 5" descr="En bild som visar text&#10;&#10;Automatiskt genererad beskrivning">
            <a:extLst>
              <a:ext uri="{FF2B5EF4-FFF2-40B4-BE49-F238E27FC236}">
                <a16:creationId xmlns:a16="http://schemas.microsoft.com/office/drawing/2014/main" id="{82F6B5C1-71BF-D64E-E9A5-2F955EC8015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5377" y="95535"/>
            <a:ext cx="816275" cy="1074046"/>
          </a:xfrm>
          <a:prstGeom prst="rect">
            <a:avLst/>
          </a:prstGeom>
        </p:spPr>
      </p:pic>
      <p:pic>
        <p:nvPicPr>
          <p:cNvPr id="4" name="Bildobjekt 3" descr="En bild som visar text, brev&#10;&#10;Automatiskt genererad beskrivning">
            <a:extLst>
              <a:ext uri="{FF2B5EF4-FFF2-40B4-BE49-F238E27FC236}">
                <a16:creationId xmlns:a16="http://schemas.microsoft.com/office/drawing/2014/main" id="{E47741AB-86C7-793D-5A01-E8B3705AB53A}"/>
              </a:ext>
            </a:extLst>
          </p:cNvPr>
          <p:cNvPicPr>
            <a:picLocks noChangeAspect="1"/>
          </p:cNvPicPr>
          <p:nvPr/>
        </p:nvPicPr>
        <p:blipFill rotWithShape="1">
          <a:blip r:embed="rId5"/>
          <a:srcRect r="54249" b="48861"/>
          <a:stretch/>
        </p:blipFill>
        <p:spPr>
          <a:xfrm>
            <a:off x="55377" y="1047954"/>
            <a:ext cx="5577980" cy="1466646"/>
          </a:xfrm>
          <a:prstGeom prst="rect">
            <a:avLst/>
          </a:prstGeom>
        </p:spPr>
      </p:pic>
      <p:pic>
        <p:nvPicPr>
          <p:cNvPr id="2" name="Bildobjekt 1" descr="En bild som visar morot, växt, grönsak, hand&#10;&#10;Automatiskt genererad beskrivning">
            <a:extLst>
              <a:ext uri="{FF2B5EF4-FFF2-40B4-BE49-F238E27FC236}">
                <a16:creationId xmlns:a16="http://schemas.microsoft.com/office/drawing/2014/main" id="{E4D8761C-97D0-D179-2237-31ACA8F1A4AF}"/>
              </a:ext>
            </a:extLst>
          </p:cNvPr>
          <p:cNvPicPr>
            <a:picLocks noChangeAspect="1"/>
          </p:cNvPicPr>
          <p:nvPr/>
        </p:nvPicPr>
        <p:blipFill>
          <a:blip r:embed="rId6">
            <a:clrChange>
              <a:clrFrom>
                <a:srgbClr val="FDFCF6"/>
              </a:clrFrom>
              <a:clrTo>
                <a:srgbClr val="FDFCF6">
                  <a:alpha val="0"/>
                </a:srgbClr>
              </a:clrTo>
            </a:clrChange>
          </a:blip>
          <a:stretch>
            <a:fillRect/>
          </a:stretch>
        </p:blipFill>
        <p:spPr>
          <a:xfrm>
            <a:off x="685800" y="2673350"/>
            <a:ext cx="2819400" cy="2882900"/>
          </a:xfrm>
          <a:prstGeom prst="rect">
            <a:avLst/>
          </a:prstGeom>
        </p:spPr>
      </p:pic>
      <p:sp>
        <p:nvSpPr>
          <p:cNvPr id="3" name="Molnformad pratbubbla 2">
            <a:extLst>
              <a:ext uri="{FF2B5EF4-FFF2-40B4-BE49-F238E27FC236}">
                <a16:creationId xmlns:a16="http://schemas.microsoft.com/office/drawing/2014/main" id="{233A84AC-FE5E-6A2F-64EF-7FF26CEA8909}"/>
              </a:ext>
            </a:extLst>
          </p:cNvPr>
          <p:cNvSpPr/>
          <p:nvPr/>
        </p:nvSpPr>
        <p:spPr>
          <a:xfrm>
            <a:off x="5368770" y="1794933"/>
            <a:ext cx="5577980" cy="4447656"/>
          </a:xfrm>
          <a:prstGeom prst="cloudCallout">
            <a:avLst>
              <a:gd name="adj1" fmla="val -90708"/>
              <a:gd name="adj2" fmla="val -2369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textruta 6">
            <a:extLst>
              <a:ext uri="{FF2B5EF4-FFF2-40B4-BE49-F238E27FC236}">
                <a16:creationId xmlns:a16="http://schemas.microsoft.com/office/drawing/2014/main" id="{701B7F63-1EE0-13E1-E1E5-51065558C6DF}"/>
              </a:ext>
            </a:extLst>
          </p:cNvPr>
          <p:cNvSpPr txBox="1"/>
          <p:nvPr/>
        </p:nvSpPr>
        <p:spPr>
          <a:xfrm>
            <a:off x="6414166" y="2926031"/>
            <a:ext cx="3965967" cy="2308324"/>
          </a:xfrm>
          <a:prstGeom prst="rect">
            <a:avLst/>
          </a:prstGeom>
          <a:noFill/>
        </p:spPr>
        <p:txBody>
          <a:bodyPr wrap="square" rtlCol="0">
            <a:spAutoFit/>
          </a:bodyPr>
          <a:lstStyle/>
          <a:p>
            <a:pPr marL="0" indent="0"/>
            <a:r>
              <a:rPr lang="sv-SE" sz="2400" b="1" dirty="0">
                <a:latin typeface="Arial" panose="020B0604020202020204" pitchFamily="34" charset="0"/>
                <a:cs typeface="Arial" panose="020B0604020202020204" pitchFamily="34" charset="0"/>
              </a:rPr>
              <a:t>Motivation: </a:t>
            </a:r>
            <a:r>
              <a:rPr lang="sv-SE" sz="2400" dirty="0">
                <a:latin typeface="Arial" panose="020B0604020202020204" pitchFamily="34" charset="0"/>
                <a:cs typeface="Arial" panose="020B0604020202020204" pitchFamily="34" charset="0"/>
              </a:rPr>
              <a:t>Vad är min belöning? Finns någon positiv upplevelse av att göra beteendet? T.ex. känner mig bättre, är stolt, kan något nytt</a:t>
            </a:r>
            <a:r>
              <a:rPr lang="sv-SE" sz="2400" dirty="0"/>
              <a:t>?</a:t>
            </a:r>
          </a:p>
        </p:txBody>
      </p:sp>
    </p:spTree>
    <p:extLst>
      <p:ext uri="{BB962C8B-B14F-4D97-AF65-F5344CB8AC3E}">
        <p14:creationId xmlns:p14="http://schemas.microsoft.com/office/powerpoint/2010/main" val="2140099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6E9FE36-DB8C-E651-C946-58250D1EA9F1}"/>
              </a:ext>
            </a:extLst>
          </p:cNvPr>
          <p:cNvSpPr>
            <a:spLocks noGrp="1"/>
          </p:cNvSpPr>
          <p:nvPr>
            <p:ph type="title"/>
          </p:nvPr>
        </p:nvSpPr>
        <p:spPr>
          <a:xfrm>
            <a:off x="814663" y="0"/>
            <a:ext cx="4657172" cy="1630363"/>
          </a:xfrm>
        </p:spPr>
        <p:txBody>
          <a:bodyPr vert="horz" lIns="91440" tIns="45720" rIns="91440" bIns="45720" rtlCol="0" anchor="b">
            <a:normAutofit/>
          </a:bodyPr>
          <a:lstStyle/>
          <a:p>
            <a:r>
              <a:rPr lang="en-US" sz="3600" dirty="0">
                <a:latin typeface="Arial" panose="020B0604020202020204" pitchFamily="34" charset="0"/>
                <a:cs typeface="Arial" panose="020B0604020202020204" pitchFamily="34" charset="0"/>
              </a:rPr>
              <a:t>Uppföljning</a:t>
            </a:r>
          </a:p>
        </p:txBody>
      </p:sp>
      <p:sp>
        <p:nvSpPr>
          <p:cNvPr id="2" name="Platshållare för text 1">
            <a:extLst>
              <a:ext uri="{FF2B5EF4-FFF2-40B4-BE49-F238E27FC236}">
                <a16:creationId xmlns:a16="http://schemas.microsoft.com/office/drawing/2014/main" id="{9CDACEB1-47BE-82CB-BAFA-13594C3A8E30}"/>
              </a:ext>
            </a:extLst>
          </p:cNvPr>
          <p:cNvSpPr>
            <a:spLocks noGrp="1"/>
          </p:cNvSpPr>
          <p:nvPr>
            <p:ph type="body" sz="quarter" idx="13"/>
          </p:nvPr>
        </p:nvSpPr>
        <p:spPr>
          <a:xfrm>
            <a:off x="481012" y="1860698"/>
            <a:ext cx="5324475" cy="4540102"/>
          </a:xfrm>
        </p:spPr>
        <p:txBody>
          <a:bodyPr vert="horz" lIns="91440" tIns="45720" rIns="91440" bIns="45720" rtlCol="0" anchor="t">
            <a:noAutofit/>
          </a:bodyPr>
          <a:lstStyle/>
          <a:p>
            <a:pPr marL="342900" lvl="0" indent="-342900">
              <a:spcAft>
                <a:spcPts val="500"/>
              </a:spcAft>
              <a:buFont typeface="Symbol" pitchFamily="2" charset="2"/>
              <a:buChar char=""/>
            </a:pPr>
            <a:r>
              <a:rPr lang="en-US" sz="2400" b="0" dirty="0">
                <a:solidFill>
                  <a:srgbClr val="221E20"/>
                </a:solidFill>
                <a:effectLst/>
                <a:latin typeface="Arial" panose="020B0604020202020204" pitchFamily="34" charset="0"/>
                <a:ea typeface="Liberation Serif"/>
                <a:cs typeface="Liberation Serif"/>
              </a:rPr>
              <a:t>Vad det något som ni inte förstod eller ska förklaras på annat sätt?</a:t>
            </a:r>
            <a:endParaRPr lang="sv-SE" sz="2400" b="1" dirty="0">
              <a:solidFill>
                <a:srgbClr val="221E20"/>
              </a:solidFill>
              <a:effectLst/>
              <a:latin typeface="Liberation Serif"/>
              <a:ea typeface="Liberation Serif"/>
              <a:cs typeface="Liberation Serif"/>
            </a:endParaRPr>
          </a:p>
          <a:p>
            <a:pPr marL="342900" lvl="0" indent="-342900">
              <a:spcAft>
                <a:spcPts val="500"/>
              </a:spcAft>
              <a:buFont typeface="Symbol" pitchFamily="2" charset="2"/>
              <a:buChar char=""/>
            </a:pPr>
            <a:r>
              <a:rPr lang="en-US" sz="2400" b="0" dirty="0">
                <a:solidFill>
                  <a:srgbClr val="221E20"/>
                </a:solidFill>
                <a:effectLst/>
                <a:latin typeface="Arial" panose="020B0604020202020204" pitchFamily="34" charset="0"/>
                <a:ea typeface="Liberation Serif"/>
                <a:cs typeface="Liberation Serif"/>
              </a:rPr>
              <a:t>Kan ni komma på några fler exempel för för vad aktiverare</a:t>
            </a:r>
            <a:r>
              <a:rPr lang="en-US" sz="2400" dirty="0">
                <a:solidFill>
                  <a:srgbClr val="221E20"/>
                </a:solidFill>
                <a:latin typeface="Arial" panose="020B0604020202020204" pitchFamily="34" charset="0"/>
                <a:ea typeface="Liberation Serif"/>
                <a:cs typeface="Liberation Serif"/>
              </a:rPr>
              <a:t>, förmåga och motivation kan vara för er?</a:t>
            </a:r>
            <a:endParaRPr lang="sv-SE" sz="2400" b="1" dirty="0">
              <a:solidFill>
                <a:srgbClr val="221E20"/>
              </a:solidFill>
              <a:effectLst/>
              <a:latin typeface="Liberation Serif"/>
              <a:ea typeface="Liberation Serif"/>
              <a:cs typeface="Liberation Serif"/>
            </a:endParaRPr>
          </a:p>
        </p:txBody>
      </p:sp>
      <p:pic>
        <p:nvPicPr>
          <p:cNvPr id="4" name="Bildobjekt 3">
            <a:extLst>
              <a:ext uri="{FF2B5EF4-FFF2-40B4-BE49-F238E27FC236}">
                <a16:creationId xmlns:a16="http://schemas.microsoft.com/office/drawing/2014/main" id="{F6306C66-0D5A-063B-5CEB-A1BEDE9AB32D}"/>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5300"/>
                    </a14:imgEffect>
                  </a14:imgLayer>
                </a14:imgProps>
              </a:ext>
            </a:extLst>
          </a:blip>
          <a:srcRect l="25704" r="23221"/>
          <a:stretch/>
        </p:blipFill>
        <p:spPr>
          <a:xfrm>
            <a:off x="5966355" y="0"/>
            <a:ext cx="6225645" cy="6856412"/>
          </a:xfrm>
          <a:custGeom>
            <a:avLst/>
            <a:gdLst/>
            <a:ahLst/>
            <a:cxnLst/>
            <a:rect l="l" t="t" r="r" b="b"/>
            <a:pathLst>
              <a:path w="5620032" h="6856412">
                <a:moveTo>
                  <a:pt x="13187" y="0"/>
                </a:moveTo>
                <a:lnTo>
                  <a:pt x="5620032" y="0"/>
                </a:lnTo>
                <a:lnTo>
                  <a:pt x="5620032" y="6856412"/>
                </a:lnTo>
                <a:lnTo>
                  <a:pt x="0" y="6856412"/>
                </a:lnTo>
                <a:lnTo>
                  <a:pt x="64318" y="6298274"/>
                </a:lnTo>
                <a:cubicBezTo>
                  <a:pt x="203221" y="4970220"/>
                  <a:pt x="240510" y="3632077"/>
                  <a:pt x="97152" y="2276000"/>
                </a:cubicBezTo>
                <a:cubicBezTo>
                  <a:pt x="35713" y="1694824"/>
                  <a:pt x="7455" y="1116942"/>
                  <a:pt x="6154" y="541737"/>
                </a:cubicBezTo>
                <a:close/>
              </a:path>
            </a:pathLst>
          </a:custGeom>
        </p:spPr>
      </p:pic>
    </p:spTree>
    <p:extLst>
      <p:ext uri="{BB962C8B-B14F-4D97-AF65-F5344CB8AC3E}">
        <p14:creationId xmlns:p14="http://schemas.microsoft.com/office/powerpoint/2010/main" val="164334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text&#10;&#10;Automatiskt genererad beskrivning">
            <a:extLst>
              <a:ext uri="{FF2B5EF4-FFF2-40B4-BE49-F238E27FC236}">
                <a16:creationId xmlns:a16="http://schemas.microsoft.com/office/drawing/2014/main" id="{7D1D2E3B-68DD-7E9F-0103-77892640A24A}"/>
              </a:ext>
            </a:extLst>
          </p:cNvPr>
          <p:cNvPicPr>
            <a:picLocks noChangeAspect="1"/>
          </p:cNvPicPr>
          <p:nvPr/>
        </p:nvPicPr>
        <p:blipFill rotWithShape="1">
          <a:blip r:embed="rId2"/>
          <a:srcRect r="1994" b="87819"/>
          <a:stretch/>
        </p:blipFill>
        <p:spPr>
          <a:xfrm>
            <a:off x="0" y="8835"/>
            <a:ext cx="12192000" cy="2404579"/>
          </a:xfrm>
          <a:prstGeom prst="rect">
            <a:avLst/>
          </a:prstGeom>
        </p:spPr>
      </p:pic>
      <p:sp>
        <p:nvSpPr>
          <p:cNvPr id="2" name="Platshållare för text 1">
            <a:extLst>
              <a:ext uri="{FF2B5EF4-FFF2-40B4-BE49-F238E27FC236}">
                <a16:creationId xmlns:a16="http://schemas.microsoft.com/office/drawing/2014/main" id="{04BF0AE9-A683-7FBF-8006-66328B6B0EA3}"/>
              </a:ext>
            </a:extLst>
          </p:cNvPr>
          <p:cNvSpPr>
            <a:spLocks noGrp="1"/>
          </p:cNvSpPr>
          <p:nvPr>
            <p:ph type="body" sz="quarter" idx="13"/>
          </p:nvPr>
        </p:nvSpPr>
        <p:spPr/>
        <p:txBody>
          <a:bodyPr/>
          <a:lstStyle/>
          <a:p>
            <a:endParaRPr lang="sv-SE" dirty="0"/>
          </a:p>
        </p:txBody>
      </p:sp>
      <p:pic>
        <p:nvPicPr>
          <p:cNvPr id="6" name="Bildobjekt 5" descr="En bild som visar text&#10;&#10;Automatiskt genererad beskrivning">
            <a:extLst>
              <a:ext uri="{FF2B5EF4-FFF2-40B4-BE49-F238E27FC236}">
                <a16:creationId xmlns:a16="http://schemas.microsoft.com/office/drawing/2014/main" id="{82F6B5C1-71BF-D64E-E9A5-2F955EC8015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5377" y="95535"/>
            <a:ext cx="816275" cy="1074046"/>
          </a:xfrm>
          <a:prstGeom prst="rect">
            <a:avLst/>
          </a:prstGeom>
        </p:spPr>
      </p:pic>
      <p:pic>
        <p:nvPicPr>
          <p:cNvPr id="7" name="Bildobjekt 6" descr="En bild som visar text, person, posera&#10;&#10;Automatiskt genererad beskrivning">
            <a:extLst>
              <a:ext uri="{FF2B5EF4-FFF2-40B4-BE49-F238E27FC236}">
                <a16:creationId xmlns:a16="http://schemas.microsoft.com/office/drawing/2014/main" id="{86DBC09C-A1B1-453A-D592-63BB97C84620}"/>
              </a:ext>
            </a:extLst>
          </p:cNvPr>
          <p:cNvPicPr>
            <a:picLocks noChangeAspect="1"/>
          </p:cNvPicPr>
          <p:nvPr/>
        </p:nvPicPr>
        <p:blipFill>
          <a:blip r:embed="rId4"/>
          <a:stretch>
            <a:fillRect/>
          </a:stretch>
        </p:blipFill>
        <p:spPr>
          <a:xfrm>
            <a:off x="0" y="1240212"/>
            <a:ext cx="12192000" cy="5835176"/>
          </a:xfrm>
          <a:prstGeom prst="rect">
            <a:avLst/>
          </a:prstGeom>
        </p:spPr>
      </p:pic>
      <p:sp>
        <p:nvSpPr>
          <p:cNvPr id="8" name="textruta 7">
            <a:extLst>
              <a:ext uri="{FF2B5EF4-FFF2-40B4-BE49-F238E27FC236}">
                <a16:creationId xmlns:a16="http://schemas.microsoft.com/office/drawing/2014/main" id="{12BC0F0B-A9F5-E67B-2FB5-94CE6A81633D}"/>
              </a:ext>
            </a:extLst>
          </p:cNvPr>
          <p:cNvSpPr txBox="1"/>
          <p:nvPr/>
        </p:nvSpPr>
        <p:spPr>
          <a:xfrm>
            <a:off x="2563584" y="1345151"/>
            <a:ext cx="7903029" cy="707886"/>
          </a:xfrm>
          <a:prstGeom prst="rect">
            <a:avLst/>
          </a:prstGeom>
          <a:noFill/>
        </p:spPr>
        <p:txBody>
          <a:bodyPr wrap="square" rtlCol="0">
            <a:spAutoFit/>
          </a:bodyPr>
          <a:lstStyle/>
          <a:p>
            <a:r>
              <a:rPr lang="sv-SE" sz="4000" dirty="0">
                <a:latin typeface="Arial" panose="020B0604020202020204" pitchFamily="34" charset="0"/>
                <a:cs typeface="Arial" panose="020B0604020202020204" pitchFamily="34" charset="0"/>
              </a:rPr>
              <a:t>3 vanliga tankfällor att se upp för!</a:t>
            </a:r>
          </a:p>
        </p:txBody>
      </p:sp>
    </p:spTree>
    <p:extLst>
      <p:ext uri="{BB962C8B-B14F-4D97-AF65-F5344CB8AC3E}">
        <p14:creationId xmlns:p14="http://schemas.microsoft.com/office/powerpoint/2010/main" val="3353026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EBF63A6-6415-7393-F41D-207CDFA61A44}"/>
              </a:ext>
            </a:extLst>
          </p:cNvPr>
          <p:cNvPicPr>
            <a:picLocks noChangeAspect="1"/>
          </p:cNvPicPr>
          <p:nvPr/>
        </p:nvPicPr>
        <p:blipFill rotWithShape="1">
          <a:blip r:embed="rId2"/>
          <a:srcRect b="33744"/>
          <a:stretch/>
        </p:blipFill>
        <p:spPr>
          <a:xfrm>
            <a:off x="-161365" y="0"/>
            <a:ext cx="12402133" cy="6857999"/>
          </a:xfrm>
          <a:prstGeom prst="rect">
            <a:avLst/>
          </a:prstGeom>
        </p:spPr>
      </p:pic>
      <p:pic>
        <p:nvPicPr>
          <p:cNvPr id="6" name="Bildobjekt 5" descr="En bild som visar text&#10;&#10;Automatiskt genererad beskrivning">
            <a:extLst>
              <a:ext uri="{FF2B5EF4-FFF2-40B4-BE49-F238E27FC236}">
                <a16:creationId xmlns:a16="http://schemas.microsoft.com/office/drawing/2014/main" id="{4B1C27E0-4DB3-DF32-E507-63A3A8B287D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5377" y="95535"/>
            <a:ext cx="816275" cy="1074046"/>
          </a:xfrm>
          <a:prstGeom prst="rect">
            <a:avLst/>
          </a:prstGeom>
        </p:spPr>
      </p:pic>
      <p:sp>
        <p:nvSpPr>
          <p:cNvPr id="7" name="textruta 6">
            <a:extLst>
              <a:ext uri="{FF2B5EF4-FFF2-40B4-BE49-F238E27FC236}">
                <a16:creationId xmlns:a16="http://schemas.microsoft.com/office/drawing/2014/main" id="{8889A850-B9B1-2DEA-BC56-5FDF54DB95C9}"/>
              </a:ext>
            </a:extLst>
          </p:cNvPr>
          <p:cNvSpPr txBox="1"/>
          <p:nvPr/>
        </p:nvSpPr>
        <p:spPr>
          <a:xfrm>
            <a:off x="921328" y="2755648"/>
            <a:ext cx="6272532" cy="2677656"/>
          </a:xfrm>
          <a:prstGeom prst="rect">
            <a:avLst/>
          </a:prstGeom>
          <a:noFill/>
          <a:ln>
            <a:solidFill>
              <a:schemeClr val="tx1"/>
            </a:solidFill>
          </a:ln>
        </p:spPr>
        <p:txBody>
          <a:bodyPr wrap="square" rtlCol="0">
            <a:spAutoFit/>
          </a:bodyPr>
          <a:lstStyle/>
          <a:p>
            <a:r>
              <a:rPr lang="sv-SE" sz="2400" b="1" i="0" dirty="0">
                <a:solidFill>
                  <a:srgbClr val="000000"/>
                </a:solidFill>
                <a:effectLst/>
                <a:latin typeface="Arial" panose="020B0604020202020204" pitchFamily="34" charset="0"/>
                <a:cs typeface="Arial" panose="020B0604020202020204" pitchFamily="34" charset="0"/>
              </a:rPr>
              <a:t>1. VI TAR GÄRNA GENVÄGAR</a:t>
            </a:r>
            <a:br>
              <a:rPr lang="sv-SE" sz="2400" b="0" i="0" dirty="0">
                <a:solidFill>
                  <a:srgbClr val="000000"/>
                </a:solidFill>
                <a:effectLst/>
                <a:latin typeface="Arial" panose="020B0604020202020204" pitchFamily="34" charset="0"/>
                <a:cs typeface="Arial" panose="020B0604020202020204" pitchFamily="34" charset="0"/>
              </a:rPr>
            </a:br>
            <a:r>
              <a:rPr lang="sv-SE" sz="2400" b="0" i="0" dirty="0">
                <a:solidFill>
                  <a:srgbClr val="000000"/>
                </a:solidFill>
                <a:effectLst/>
                <a:latin typeface="Arial" panose="020B0604020202020204" pitchFamily="34" charset="0"/>
                <a:cs typeface="Arial" panose="020B0604020202020204" pitchFamily="34" charset="0"/>
              </a:rPr>
              <a:t>Biologiskt är vi inställda på att alltid spara energi – både tankemässigt och fysiskt. Vi är lite lata och tar ofta genvägar i vardagen: väljer det lättaste valet som ger minst motstånd – särskilt när vi är stressade, hungriga eller trötta.</a:t>
            </a:r>
            <a:endParaRPr lang="sv-SE" sz="2400" dirty="0">
              <a:latin typeface="Arial" panose="020B0604020202020204" pitchFamily="34" charset="0"/>
              <a:cs typeface="Arial" panose="020B0604020202020204" pitchFamily="34" charset="0"/>
            </a:endParaRPr>
          </a:p>
        </p:txBody>
      </p:sp>
      <p:pic>
        <p:nvPicPr>
          <p:cNvPr id="9" name="Bildobjekt 8" descr="En bild som visar person, grön&#10;&#10;Automatiskt genererad beskrivning">
            <a:extLst>
              <a:ext uri="{FF2B5EF4-FFF2-40B4-BE49-F238E27FC236}">
                <a16:creationId xmlns:a16="http://schemas.microsoft.com/office/drawing/2014/main" id="{7984A51F-0AC0-9844-67A7-B1BB6DC0F2A3}"/>
              </a:ext>
            </a:extLst>
          </p:cNvPr>
          <p:cNvPicPr>
            <a:picLocks noChangeAspect="1"/>
          </p:cNvPicPr>
          <p:nvPr/>
        </p:nvPicPr>
        <p:blipFill>
          <a:blip r:embed="rId4"/>
          <a:stretch>
            <a:fillRect/>
          </a:stretch>
        </p:blipFill>
        <p:spPr>
          <a:xfrm>
            <a:off x="8504464" y="1278075"/>
            <a:ext cx="2425700" cy="4368800"/>
          </a:xfrm>
          <a:prstGeom prst="rect">
            <a:avLst/>
          </a:prstGeom>
        </p:spPr>
      </p:pic>
      <p:pic>
        <p:nvPicPr>
          <p:cNvPr id="10" name="Bildobjekt 9">
            <a:extLst>
              <a:ext uri="{FF2B5EF4-FFF2-40B4-BE49-F238E27FC236}">
                <a16:creationId xmlns:a16="http://schemas.microsoft.com/office/drawing/2014/main" id="{E422A5BA-02A3-0A0F-BF11-5FC9CC185CFE}"/>
              </a:ext>
            </a:extLst>
          </p:cNvPr>
          <p:cNvPicPr>
            <a:picLocks noChangeAspect="1"/>
          </p:cNvPicPr>
          <p:nvPr/>
        </p:nvPicPr>
        <p:blipFill rotWithShape="1">
          <a:blip r:embed="rId5"/>
          <a:srcRect t="43624" r="77993"/>
          <a:stretch/>
        </p:blipFill>
        <p:spPr>
          <a:xfrm>
            <a:off x="8213374" y="1689128"/>
            <a:ext cx="580409" cy="1460591"/>
          </a:xfrm>
          <a:prstGeom prst="rect">
            <a:avLst/>
          </a:prstGeom>
        </p:spPr>
      </p:pic>
      <p:pic>
        <p:nvPicPr>
          <p:cNvPr id="11" name="Bildobjekt 10">
            <a:extLst>
              <a:ext uri="{FF2B5EF4-FFF2-40B4-BE49-F238E27FC236}">
                <a16:creationId xmlns:a16="http://schemas.microsoft.com/office/drawing/2014/main" id="{602CD11A-9C58-0A55-55AD-68CABBDE63EE}"/>
              </a:ext>
            </a:extLst>
          </p:cNvPr>
          <p:cNvPicPr>
            <a:picLocks noChangeAspect="1"/>
          </p:cNvPicPr>
          <p:nvPr/>
        </p:nvPicPr>
        <p:blipFill rotWithShape="1">
          <a:blip r:embed="rId5"/>
          <a:srcRect t="43624" r="77993"/>
          <a:stretch/>
        </p:blipFill>
        <p:spPr>
          <a:xfrm>
            <a:off x="7995577" y="2346902"/>
            <a:ext cx="580409" cy="1460591"/>
          </a:xfrm>
          <a:prstGeom prst="rect">
            <a:avLst/>
          </a:prstGeom>
        </p:spPr>
      </p:pic>
    </p:spTree>
    <p:extLst>
      <p:ext uri="{BB962C8B-B14F-4D97-AF65-F5344CB8AC3E}">
        <p14:creationId xmlns:p14="http://schemas.microsoft.com/office/powerpoint/2010/main" val="3289055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467A7780-055E-C182-F18B-C562A46EFF1A}"/>
              </a:ext>
            </a:extLst>
          </p:cNvPr>
          <p:cNvPicPr>
            <a:picLocks noChangeAspect="1"/>
          </p:cNvPicPr>
          <p:nvPr/>
        </p:nvPicPr>
        <p:blipFill rotWithShape="1">
          <a:blip r:embed="rId2"/>
          <a:srcRect b="33744"/>
          <a:stretch/>
        </p:blipFill>
        <p:spPr>
          <a:xfrm>
            <a:off x="0" y="0"/>
            <a:ext cx="12240768" cy="6857999"/>
          </a:xfrm>
          <a:prstGeom prst="rect">
            <a:avLst/>
          </a:prstGeom>
        </p:spPr>
      </p:pic>
      <p:pic>
        <p:nvPicPr>
          <p:cNvPr id="6" name="Bildobjekt 5" descr="En bild som visar text&#10;&#10;Automatiskt genererad beskrivning">
            <a:extLst>
              <a:ext uri="{FF2B5EF4-FFF2-40B4-BE49-F238E27FC236}">
                <a16:creationId xmlns:a16="http://schemas.microsoft.com/office/drawing/2014/main" id="{5E0769DD-748C-263F-B962-54C984F2924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5377" y="95535"/>
            <a:ext cx="816275" cy="1074046"/>
          </a:xfrm>
          <a:prstGeom prst="rect">
            <a:avLst/>
          </a:prstGeom>
        </p:spPr>
      </p:pic>
      <p:sp>
        <p:nvSpPr>
          <p:cNvPr id="7" name="textruta 6">
            <a:extLst>
              <a:ext uri="{FF2B5EF4-FFF2-40B4-BE49-F238E27FC236}">
                <a16:creationId xmlns:a16="http://schemas.microsoft.com/office/drawing/2014/main" id="{2C8EC56F-602F-80B7-6D0D-847313B8B07F}"/>
              </a:ext>
            </a:extLst>
          </p:cNvPr>
          <p:cNvSpPr txBox="1"/>
          <p:nvPr/>
        </p:nvSpPr>
        <p:spPr>
          <a:xfrm>
            <a:off x="3533899" y="2668725"/>
            <a:ext cx="6270501" cy="1938992"/>
          </a:xfrm>
          <a:prstGeom prst="rect">
            <a:avLst/>
          </a:prstGeom>
          <a:noFill/>
          <a:ln>
            <a:solidFill>
              <a:schemeClr val="tx1"/>
            </a:solidFill>
          </a:ln>
        </p:spPr>
        <p:txBody>
          <a:bodyPr wrap="square" rtlCol="0">
            <a:spAutoFit/>
          </a:bodyPr>
          <a:lstStyle/>
          <a:p>
            <a:r>
              <a:rPr lang="sv-SE" sz="2400" b="1" i="0" dirty="0">
                <a:solidFill>
                  <a:srgbClr val="000000"/>
                </a:solidFill>
                <a:effectLst/>
                <a:latin typeface="Arial" panose="020B0604020202020204" pitchFamily="34" charset="0"/>
                <a:cs typeface="Arial" panose="020B0604020202020204" pitchFamily="34" charset="0"/>
              </a:rPr>
              <a:t>2. PASSA PÅ – NU ELLER ALDRIG</a:t>
            </a:r>
            <a:br>
              <a:rPr lang="sv-SE" sz="2400" b="0" i="0" dirty="0">
                <a:solidFill>
                  <a:srgbClr val="000000"/>
                </a:solidFill>
                <a:effectLst/>
                <a:latin typeface="Arial" panose="020B0604020202020204" pitchFamily="34" charset="0"/>
                <a:cs typeface="Arial" panose="020B0604020202020204" pitchFamily="34" charset="0"/>
              </a:rPr>
            </a:br>
            <a:r>
              <a:rPr lang="sv-SE" sz="2400" b="0" i="0" dirty="0">
                <a:solidFill>
                  <a:srgbClr val="000000"/>
                </a:solidFill>
                <a:effectLst/>
                <a:latin typeface="Arial" panose="020B0604020202020204" pitchFamily="34" charset="0"/>
                <a:cs typeface="Arial" panose="020B0604020202020204" pitchFamily="34" charset="0"/>
              </a:rPr>
              <a:t>Ofta faller vi för att fatta beslut som direkt ger belöning i stället för att tänka på framtiden. Passa på att köpa ”3 för 2 erbjudande” eller ta hissen istället för trapporna.</a:t>
            </a:r>
            <a:endParaRPr lang="sv-SE" sz="2400" dirty="0">
              <a:latin typeface="Arial" panose="020B0604020202020204" pitchFamily="34" charset="0"/>
              <a:cs typeface="Arial" panose="020B0604020202020204" pitchFamily="34" charset="0"/>
            </a:endParaRPr>
          </a:p>
        </p:txBody>
      </p:sp>
      <p:pic>
        <p:nvPicPr>
          <p:cNvPr id="9" name="Bildobjekt 8">
            <a:extLst>
              <a:ext uri="{FF2B5EF4-FFF2-40B4-BE49-F238E27FC236}">
                <a16:creationId xmlns:a16="http://schemas.microsoft.com/office/drawing/2014/main" id="{D3F541F2-92CE-4DA3-DC63-E41F1E70E243}"/>
              </a:ext>
            </a:extLst>
          </p:cNvPr>
          <p:cNvPicPr>
            <a:picLocks noChangeAspect="1"/>
          </p:cNvPicPr>
          <p:nvPr/>
        </p:nvPicPr>
        <p:blipFill>
          <a:blip r:embed="rId4"/>
          <a:stretch>
            <a:fillRect/>
          </a:stretch>
        </p:blipFill>
        <p:spPr>
          <a:xfrm>
            <a:off x="921327" y="1326430"/>
            <a:ext cx="2095500" cy="4470400"/>
          </a:xfrm>
          <a:prstGeom prst="rect">
            <a:avLst/>
          </a:prstGeom>
        </p:spPr>
      </p:pic>
      <p:pic>
        <p:nvPicPr>
          <p:cNvPr id="10" name="Bildobjekt 9">
            <a:extLst>
              <a:ext uri="{FF2B5EF4-FFF2-40B4-BE49-F238E27FC236}">
                <a16:creationId xmlns:a16="http://schemas.microsoft.com/office/drawing/2014/main" id="{6840DA84-2FBA-5D3B-33BD-5241D9EF1780}"/>
              </a:ext>
            </a:extLst>
          </p:cNvPr>
          <p:cNvPicPr>
            <a:picLocks noChangeAspect="1"/>
          </p:cNvPicPr>
          <p:nvPr/>
        </p:nvPicPr>
        <p:blipFill rotWithShape="1">
          <a:blip r:embed="rId4"/>
          <a:srcRect l="1276" t="68773" r="76717" b="3636"/>
          <a:stretch/>
        </p:blipFill>
        <p:spPr>
          <a:xfrm rot="21158821">
            <a:off x="1193316" y="1326430"/>
            <a:ext cx="461159" cy="539566"/>
          </a:xfrm>
          <a:prstGeom prst="rect">
            <a:avLst/>
          </a:prstGeom>
        </p:spPr>
      </p:pic>
      <p:pic>
        <p:nvPicPr>
          <p:cNvPr id="11" name="Bildobjekt 10">
            <a:extLst>
              <a:ext uri="{FF2B5EF4-FFF2-40B4-BE49-F238E27FC236}">
                <a16:creationId xmlns:a16="http://schemas.microsoft.com/office/drawing/2014/main" id="{63146953-6524-CD7C-A032-E8A12E69D4C7}"/>
              </a:ext>
            </a:extLst>
          </p:cNvPr>
          <p:cNvPicPr>
            <a:picLocks noChangeAspect="1"/>
          </p:cNvPicPr>
          <p:nvPr/>
        </p:nvPicPr>
        <p:blipFill rotWithShape="1">
          <a:blip r:embed="rId4"/>
          <a:srcRect t="43624" r="77993"/>
          <a:stretch/>
        </p:blipFill>
        <p:spPr>
          <a:xfrm>
            <a:off x="838200" y="1191402"/>
            <a:ext cx="580409" cy="1460591"/>
          </a:xfrm>
          <a:prstGeom prst="rect">
            <a:avLst/>
          </a:prstGeom>
        </p:spPr>
      </p:pic>
    </p:spTree>
    <p:extLst>
      <p:ext uri="{BB962C8B-B14F-4D97-AF65-F5344CB8AC3E}">
        <p14:creationId xmlns:p14="http://schemas.microsoft.com/office/powerpoint/2010/main" val="1546846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723192B1-F5B9-5A74-15C6-2989086F16C4}"/>
              </a:ext>
            </a:extLst>
          </p:cNvPr>
          <p:cNvPicPr>
            <a:picLocks noChangeAspect="1"/>
          </p:cNvPicPr>
          <p:nvPr/>
        </p:nvPicPr>
        <p:blipFill rotWithShape="1">
          <a:blip r:embed="rId2"/>
          <a:srcRect b="33744"/>
          <a:stretch/>
        </p:blipFill>
        <p:spPr>
          <a:xfrm>
            <a:off x="0" y="0"/>
            <a:ext cx="12825764" cy="6990814"/>
          </a:xfrm>
          <a:prstGeom prst="rect">
            <a:avLst/>
          </a:prstGeom>
        </p:spPr>
      </p:pic>
      <p:pic>
        <p:nvPicPr>
          <p:cNvPr id="6" name="Bildobjekt 5" descr="En bild som visar text&#10;&#10;Automatiskt genererad beskrivning">
            <a:extLst>
              <a:ext uri="{FF2B5EF4-FFF2-40B4-BE49-F238E27FC236}">
                <a16:creationId xmlns:a16="http://schemas.microsoft.com/office/drawing/2014/main" id="{058D36BD-8F73-9FAB-D2B3-EE11FBED4DF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5377" y="95535"/>
            <a:ext cx="816275" cy="1074046"/>
          </a:xfrm>
          <a:prstGeom prst="rect">
            <a:avLst/>
          </a:prstGeom>
        </p:spPr>
      </p:pic>
      <p:pic>
        <p:nvPicPr>
          <p:cNvPr id="9" name="Bildobjekt 8" descr="En bild som visar person, grupp, publik, posera&#10;&#10;Automatiskt genererad beskrivning">
            <a:extLst>
              <a:ext uri="{FF2B5EF4-FFF2-40B4-BE49-F238E27FC236}">
                <a16:creationId xmlns:a16="http://schemas.microsoft.com/office/drawing/2014/main" id="{40531AA8-1989-B01A-00FF-6C0D96014114}"/>
              </a:ext>
            </a:extLst>
          </p:cNvPr>
          <p:cNvPicPr>
            <a:picLocks noChangeAspect="1"/>
          </p:cNvPicPr>
          <p:nvPr/>
        </p:nvPicPr>
        <p:blipFill>
          <a:blip r:embed="rId4"/>
          <a:stretch>
            <a:fillRect/>
          </a:stretch>
        </p:blipFill>
        <p:spPr>
          <a:xfrm>
            <a:off x="6095999" y="4003849"/>
            <a:ext cx="6194023" cy="2986965"/>
          </a:xfrm>
          <a:prstGeom prst="rect">
            <a:avLst/>
          </a:prstGeom>
        </p:spPr>
      </p:pic>
      <p:sp>
        <p:nvSpPr>
          <p:cNvPr id="7" name="textruta 6">
            <a:extLst>
              <a:ext uri="{FF2B5EF4-FFF2-40B4-BE49-F238E27FC236}">
                <a16:creationId xmlns:a16="http://schemas.microsoft.com/office/drawing/2014/main" id="{441C8F39-4FA0-CEC6-881A-CDDD2F40DE8D}"/>
              </a:ext>
            </a:extLst>
          </p:cNvPr>
          <p:cNvSpPr txBox="1"/>
          <p:nvPr/>
        </p:nvSpPr>
        <p:spPr>
          <a:xfrm>
            <a:off x="463514" y="2037599"/>
            <a:ext cx="6884343" cy="2308324"/>
          </a:xfrm>
          <a:prstGeom prst="rect">
            <a:avLst/>
          </a:prstGeom>
          <a:noFill/>
          <a:ln>
            <a:solidFill>
              <a:schemeClr val="tx1"/>
            </a:solidFill>
          </a:ln>
        </p:spPr>
        <p:txBody>
          <a:bodyPr wrap="square" rtlCol="0">
            <a:spAutoFit/>
          </a:bodyPr>
          <a:lstStyle/>
          <a:p>
            <a:r>
              <a:rPr lang="sv-SE" sz="2400" b="1" i="0" dirty="0">
                <a:solidFill>
                  <a:srgbClr val="000000"/>
                </a:solidFill>
                <a:effectLst/>
                <a:latin typeface="Arial" panose="020B0604020202020204" pitchFamily="34" charset="0"/>
                <a:cs typeface="Arial" panose="020B0604020202020204" pitchFamily="34" charset="0"/>
              </a:rPr>
              <a:t>3. VI LITAR PÅ ATT GRUPPENS VAL ÄR BÄST </a:t>
            </a:r>
            <a:br>
              <a:rPr lang="sv-SE" sz="2400" i="0" dirty="0">
                <a:solidFill>
                  <a:srgbClr val="000000"/>
                </a:solidFill>
                <a:effectLst/>
                <a:latin typeface="Arial" panose="020B0604020202020204" pitchFamily="34" charset="0"/>
                <a:cs typeface="Arial" panose="020B0604020202020204" pitchFamily="34" charset="0"/>
              </a:rPr>
            </a:br>
            <a:r>
              <a:rPr lang="sv-SE" sz="2400" i="0" dirty="0">
                <a:solidFill>
                  <a:srgbClr val="000000"/>
                </a:solidFill>
                <a:effectLst/>
                <a:latin typeface="Arial" panose="020B0604020202020204" pitchFamily="34" charset="0"/>
                <a:cs typeface="Arial" panose="020B0604020202020204" pitchFamily="34" charset="0"/>
              </a:rPr>
              <a:t>Flockbeteende innebär att vi litar på (tror) att alla andra (gruppen/</a:t>
            </a:r>
            <a:r>
              <a:rPr lang="sv-SE" sz="2400" dirty="0">
                <a:solidFill>
                  <a:srgbClr val="000000"/>
                </a:solidFill>
                <a:latin typeface="Arial" panose="020B0604020202020204" pitchFamily="34" charset="0"/>
                <a:cs typeface="Arial" panose="020B0604020202020204" pitchFamily="34" charset="0"/>
              </a:rPr>
              <a:t>flocken) </a:t>
            </a:r>
            <a:r>
              <a:rPr lang="sv-SE" sz="2400" i="0" dirty="0">
                <a:solidFill>
                  <a:srgbClr val="000000"/>
                </a:solidFill>
                <a:effectLst/>
                <a:latin typeface="Arial" panose="020B0604020202020204" pitchFamily="34" charset="0"/>
                <a:cs typeface="Arial" panose="020B0604020202020204" pitchFamily="34" charset="0"/>
              </a:rPr>
              <a:t>har tänkt till och har gjort ett rationellt val. Kanske har vi stått i vad vi tror är en kö till en toalett men istället är det en kö till något annat.</a:t>
            </a:r>
            <a:endParaRPr lang="sv-SE"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2188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text&#10;&#10;Automatiskt genererad beskrivning">
            <a:extLst>
              <a:ext uri="{FF2B5EF4-FFF2-40B4-BE49-F238E27FC236}">
                <a16:creationId xmlns:a16="http://schemas.microsoft.com/office/drawing/2014/main" id="{7D1D2E3B-68DD-7E9F-0103-77892640A24A}"/>
              </a:ext>
            </a:extLst>
          </p:cNvPr>
          <p:cNvPicPr>
            <a:picLocks noChangeAspect="1"/>
          </p:cNvPicPr>
          <p:nvPr/>
        </p:nvPicPr>
        <p:blipFill rotWithShape="1">
          <a:blip r:embed="rId2"/>
          <a:srcRect r="1994" b="87819"/>
          <a:stretch/>
        </p:blipFill>
        <p:spPr>
          <a:xfrm>
            <a:off x="-5644" y="13598"/>
            <a:ext cx="12192000" cy="3975948"/>
          </a:xfrm>
          <a:prstGeom prst="rect">
            <a:avLst/>
          </a:prstGeom>
        </p:spPr>
      </p:pic>
      <p:pic>
        <p:nvPicPr>
          <p:cNvPr id="6" name="Bildobjekt 5" descr="En bild som visar text&#10;&#10;Automatiskt genererad beskrivning">
            <a:extLst>
              <a:ext uri="{FF2B5EF4-FFF2-40B4-BE49-F238E27FC236}">
                <a16:creationId xmlns:a16="http://schemas.microsoft.com/office/drawing/2014/main" id="{82F6B5C1-71BF-D64E-E9A5-2F955EC8015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5377" y="95535"/>
            <a:ext cx="816275" cy="1074046"/>
          </a:xfrm>
          <a:prstGeom prst="rect">
            <a:avLst/>
          </a:prstGeom>
        </p:spPr>
      </p:pic>
      <p:pic>
        <p:nvPicPr>
          <p:cNvPr id="7" name="Bildobjekt 6" descr="En bild som visar text, person, posera&#10;&#10;Automatiskt genererad beskrivning">
            <a:extLst>
              <a:ext uri="{FF2B5EF4-FFF2-40B4-BE49-F238E27FC236}">
                <a16:creationId xmlns:a16="http://schemas.microsoft.com/office/drawing/2014/main" id="{86DBC09C-A1B1-453A-D592-63BB97C84620}"/>
              </a:ext>
            </a:extLst>
          </p:cNvPr>
          <p:cNvPicPr>
            <a:picLocks noChangeAspect="1"/>
          </p:cNvPicPr>
          <p:nvPr/>
        </p:nvPicPr>
        <p:blipFill rotWithShape="1">
          <a:blip r:embed="rId4"/>
          <a:srcRect t="50609"/>
          <a:stretch/>
        </p:blipFill>
        <p:spPr>
          <a:xfrm>
            <a:off x="0" y="3975947"/>
            <a:ext cx="12228224" cy="3052381"/>
          </a:xfrm>
          <a:prstGeom prst="rect">
            <a:avLst/>
          </a:prstGeom>
        </p:spPr>
      </p:pic>
      <p:sp>
        <p:nvSpPr>
          <p:cNvPr id="8" name="textruta 7">
            <a:extLst>
              <a:ext uri="{FF2B5EF4-FFF2-40B4-BE49-F238E27FC236}">
                <a16:creationId xmlns:a16="http://schemas.microsoft.com/office/drawing/2014/main" id="{12BC0F0B-A9F5-E67B-2FB5-94CE6A81633D}"/>
              </a:ext>
            </a:extLst>
          </p:cNvPr>
          <p:cNvSpPr txBox="1"/>
          <p:nvPr/>
        </p:nvSpPr>
        <p:spPr>
          <a:xfrm>
            <a:off x="751086" y="6080677"/>
            <a:ext cx="3877583" cy="646331"/>
          </a:xfrm>
          <a:prstGeom prst="rect">
            <a:avLst/>
          </a:prstGeom>
          <a:noFill/>
        </p:spPr>
        <p:txBody>
          <a:bodyPr wrap="square" rtlCol="0">
            <a:spAutoFit/>
          </a:bodyPr>
          <a:lstStyle/>
          <a:p>
            <a:r>
              <a:rPr lang="sv-SE" sz="3600" dirty="0">
                <a:latin typeface="Arial" panose="020B0604020202020204" pitchFamily="34" charset="0"/>
                <a:cs typeface="Arial" panose="020B0604020202020204" pitchFamily="34" charset="0"/>
              </a:rPr>
              <a:t>Repetition fällor</a:t>
            </a:r>
          </a:p>
        </p:txBody>
      </p:sp>
      <p:sp>
        <p:nvSpPr>
          <p:cNvPr id="3" name="textruta 2">
            <a:extLst>
              <a:ext uri="{FF2B5EF4-FFF2-40B4-BE49-F238E27FC236}">
                <a16:creationId xmlns:a16="http://schemas.microsoft.com/office/drawing/2014/main" id="{E32AEC24-A8D3-E28F-BC1B-4242F5C25F02}"/>
              </a:ext>
            </a:extLst>
          </p:cNvPr>
          <p:cNvSpPr txBox="1"/>
          <p:nvPr/>
        </p:nvSpPr>
        <p:spPr>
          <a:xfrm>
            <a:off x="4821501" y="3434843"/>
            <a:ext cx="2910017" cy="461665"/>
          </a:xfrm>
          <a:prstGeom prst="rect">
            <a:avLst/>
          </a:prstGeom>
          <a:noFill/>
        </p:spPr>
        <p:txBody>
          <a:bodyPr wrap="square" rtlCol="0">
            <a:spAutoFit/>
          </a:bodyPr>
          <a:lstStyle/>
          <a:p>
            <a:r>
              <a:rPr lang="sv-SE" sz="2400" dirty="0">
                <a:latin typeface="Arial" panose="020B0604020202020204" pitchFamily="34" charset="0"/>
                <a:cs typeface="Arial" panose="020B0604020202020204" pitchFamily="34" charset="0"/>
              </a:rPr>
              <a:t>NU ELLER ALDRIG</a:t>
            </a:r>
          </a:p>
        </p:txBody>
      </p:sp>
      <p:sp>
        <p:nvSpPr>
          <p:cNvPr id="4" name="textruta 3">
            <a:extLst>
              <a:ext uri="{FF2B5EF4-FFF2-40B4-BE49-F238E27FC236}">
                <a16:creationId xmlns:a16="http://schemas.microsoft.com/office/drawing/2014/main" id="{BD5A70FB-6A5E-2D74-A953-B9EC025E2BCC}"/>
              </a:ext>
            </a:extLst>
          </p:cNvPr>
          <p:cNvSpPr txBox="1"/>
          <p:nvPr/>
        </p:nvSpPr>
        <p:spPr>
          <a:xfrm>
            <a:off x="964015" y="3775504"/>
            <a:ext cx="3595817" cy="830997"/>
          </a:xfrm>
          <a:prstGeom prst="rect">
            <a:avLst/>
          </a:prstGeom>
          <a:noFill/>
        </p:spPr>
        <p:txBody>
          <a:bodyPr wrap="square" rtlCol="0">
            <a:spAutoFit/>
          </a:bodyPr>
          <a:lstStyle/>
          <a:p>
            <a:pPr algn="ctr"/>
            <a:r>
              <a:rPr lang="sv-SE" sz="2400" dirty="0">
                <a:latin typeface="Arial" panose="020B0604020202020204" pitchFamily="34" charset="0"/>
                <a:cs typeface="Arial" panose="020B0604020202020204" pitchFamily="34" charset="0"/>
              </a:rPr>
              <a:t>VI LITAR MER PÅ GRUPPEN</a:t>
            </a:r>
          </a:p>
        </p:txBody>
      </p:sp>
      <p:pic>
        <p:nvPicPr>
          <p:cNvPr id="11" name="Bildobjekt 10">
            <a:extLst>
              <a:ext uri="{FF2B5EF4-FFF2-40B4-BE49-F238E27FC236}">
                <a16:creationId xmlns:a16="http://schemas.microsoft.com/office/drawing/2014/main" id="{64666CFD-92FF-DF13-D29D-680E47969CF1}"/>
              </a:ext>
            </a:extLst>
          </p:cNvPr>
          <p:cNvPicPr>
            <a:picLocks noChangeAspect="1"/>
          </p:cNvPicPr>
          <p:nvPr/>
        </p:nvPicPr>
        <p:blipFill>
          <a:blip r:embed="rId5"/>
          <a:stretch>
            <a:fillRect/>
          </a:stretch>
        </p:blipFill>
        <p:spPr>
          <a:xfrm>
            <a:off x="5608080" y="1825665"/>
            <a:ext cx="733796" cy="1411924"/>
          </a:xfrm>
          <a:prstGeom prst="rect">
            <a:avLst/>
          </a:prstGeom>
        </p:spPr>
      </p:pic>
      <p:pic>
        <p:nvPicPr>
          <p:cNvPr id="13" name="Bildobjekt 12" descr="En bild som visar person&#10;&#10;Automatiskt genererad beskrivning">
            <a:extLst>
              <a:ext uri="{FF2B5EF4-FFF2-40B4-BE49-F238E27FC236}">
                <a16:creationId xmlns:a16="http://schemas.microsoft.com/office/drawing/2014/main" id="{CC754D5D-11BC-D12D-32BE-5D729D60833D}"/>
              </a:ext>
            </a:extLst>
          </p:cNvPr>
          <p:cNvPicPr>
            <a:picLocks noChangeAspect="1"/>
          </p:cNvPicPr>
          <p:nvPr/>
        </p:nvPicPr>
        <p:blipFill>
          <a:blip r:embed="rId6"/>
          <a:stretch>
            <a:fillRect/>
          </a:stretch>
        </p:blipFill>
        <p:spPr>
          <a:xfrm>
            <a:off x="9345404" y="2540552"/>
            <a:ext cx="608120" cy="1234952"/>
          </a:xfrm>
          <a:prstGeom prst="rect">
            <a:avLst/>
          </a:prstGeom>
        </p:spPr>
      </p:pic>
      <p:pic>
        <p:nvPicPr>
          <p:cNvPr id="15" name="Bildobjekt 14" descr="En bild som visar person, publik&#10;&#10;Automatiskt genererad beskrivning">
            <a:extLst>
              <a:ext uri="{FF2B5EF4-FFF2-40B4-BE49-F238E27FC236}">
                <a16:creationId xmlns:a16="http://schemas.microsoft.com/office/drawing/2014/main" id="{88486486-AA9A-ED34-9FBF-47DFDDCE2823}"/>
              </a:ext>
            </a:extLst>
          </p:cNvPr>
          <p:cNvPicPr>
            <a:picLocks noChangeAspect="1"/>
          </p:cNvPicPr>
          <p:nvPr/>
        </p:nvPicPr>
        <p:blipFill>
          <a:blip r:embed="rId7"/>
          <a:stretch>
            <a:fillRect/>
          </a:stretch>
        </p:blipFill>
        <p:spPr>
          <a:xfrm>
            <a:off x="2425373" y="2531627"/>
            <a:ext cx="673100" cy="1143000"/>
          </a:xfrm>
          <a:prstGeom prst="rect">
            <a:avLst/>
          </a:prstGeom>
        </p:spPr>
      </p:pic>
      <p:sp>
        <p:nvSpPr>
          <p:cNvPr id="16" name="textruta 15">
            <a:extLst>
              <a:ext uri="{FF2B5EF4-FFF2-40B4-BE49-F238E27FC236}">
                <a16:creationId xmlns:a16="http://schemas.microsoft.com/office/drawing/2014/main" id="{7E3D61D9-BF7E-754C-9DC7-CE428FD9947D}"/>
              </a:ext>
            </a:extLst>
          </p:cNvPr>
          <p:cNvSpPr txBox="1"/>
          <p:nvPr/>
        </p:nvSpPr>
        <p:spPr>
          <a:xfrm>
            <a:off x="8620763" y="3896508"/>
            <a:ext cx="2057401" cy="461665"/>
          </a:xfrm>
          <a:prstGeom prst="rect">
            <a:avLst/>
          </a:prstGeom>
          <a:noFill/>
        </p:spPr>
        <p:txBody>
          <a:bodyPr wrap="square" rtlCol="0">
            <a:spAutoFit/>
          </a:bodyPr>
          <a:lstStyle/>
          <a:p>
            <a:r>
              <a:rPr lang="sv-SE" sz="2400" dirty="0">
                <a:latin typeface="Arial" panose="020B0604020202020204" pitchFamily="34" charset="0"/>
                <a:cs typeface="Arial" panose="020B0604020202020204" pitchFamily="34" charset="0"/>
              </a:rPr>
              <a:t>GENVÄGAR</a:t>
            </a:r>
          </a:p>
        </p:txBody>
      </p:sp>
    </p:spTree>
    <p:extLst>
      <p:ext uri="{BB962C8B-B14F-4D97-AF65-F5344CB8AC3E}">
        <p14:creationId xmlns:p14="http://schemas.microsoft.com/office/powerpoint/2010/main" val="1387285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6E9FE36-DB8C-E651-C946-58250D1EA9F1}"/>
              </a:ext>
            </a:extLst>
          </p:cNvPr>
          <p:cNvSpPr>
            <a:spLocks noGrp="1"/>
          </p:cNvSpPr>
          <p:nvPr>
            <p:ph type="title"/>
          </p:nvPr>
        </p:nvSpPr>
        <p:spPr>
          <a:xfrm>
            <a:off x="814663" y="0"/>
            <a:ext cx="4657172" cy="1630363"/>
          </a:xfrm>
        </p:spPr>
        <p:txBody>
          <a:bodyPr vert="horz" lIns="91440" tIns="45720" rIns="91440" bIns="45720" rtlCol="0" anchor="b">
            <a:normAutofit/>
          </a:bodyPr>
          <a:lstStyle/>
          <a:p>
            <a:r>
              <a:rPr lang="en-US" sz="3600" dirty="0">
                <a:latin typeface="Arial" panose="020B0604020202020204" pitchFamily="34" charset="0"/>
                <a:cs typeface="Arial" panose="020B0604020202020204" pitchFamily="34" charset="0"/>
              </a:rPr>
              <a:t>Uppföljning</a:t>
            </a:r>
          </a:p>
        </p:txBody>
      </p:sp>
      <p:sp>
        <p:nvSpPr>
          <p:cNvPr id="2" name="Platshållare för text 1">
            <a:extLst>
              <a:ext uri="{FF2B5EF4-FFF2-40B4-BE49-F238E27FC236}">
                <a16:creationId xmlns:a16="http://schemas.microsoft.com/office/drawing/2014/main" id="{9CDACEB1-47BE-82CB-BAFA-13594C3A8E30}"/>
              </a:ext>
            </a:extLst>
          </p:cNvPr>
          <p:cNvSpPr>
            <a:spLocks noGrp="1"/>
          </p:cNvSpPr>
          <p:nvPr>
            <p:ph type="body" sz="quarter" idx="13"/>
          </p:nvPr>
        </p:nvSpPr>
        <p:spPr>
          <a:xfrm>
            <a:off x="481012" y="1860698"/>
            <a:ext cx="5324475" cy="4540102"/>
          </a:xfrm>
        </p:spPr>
        <p:txBody>
          <a:bodyPr vert="horz" lIns="91440" tIns="45720" rIns="91440" bIns="45720" rtlCol="0" anchor="t">
            <a:noAutofit/>
          </a:bodyPr>
          <a:lstStyle/>
          <a:p>
            <a:pPr marL="342900" lvl="0" indent="-342900">
              <a:spcAft>
                <a:spcPts val="500"/>
              </a:spcAft>
              <a:buFont typeface="Symbol" pitchFamily="2" charset="2"/>
              <a:buChar char=""/>
            </a:pPr>
            <a:r>
              <a:rPr lang="en-US" sz="2400" b="0" dirty="0">
                <a:solidFill>
                  <a:srgbClr val="221E20"/>
                </a:solidFill>
                <a:effectLst/>
                <a:latin typeface="Arial" panose="020B0604020202020204" pitchFamily="34" charset="0"/>
                <a:ea typeface="Liberation Serif"/>
                <a:cs typeface="Liberation Serif"/>
              </a:rPr>
              <a:t>Vad det något som ni inte förstod eller ska förklaras på annat sätt?</a:t>
            </a:r>
            <a:endParaRPr lang="sv-SE" sz="2400" b="1" dirty="0">
              <a:solidFill>
                <a:srgbClr val="221E20"/>
              </a:solidFill>
              <a:effectLst/>
              <a:latin typeface="Liberation Serif"/>
              <a:ea typeface="Liberation Serif"/>
              <a:cs typeface="Liberation Serif"/>
            </a:endParaRPr>
          </a:p>
          <a:p>
            <a:pPr marL="342900" lvl="0" indent="-342900">
              <a:spcAft>
                <a:spcPts val="500"/>
              </a:spcAft>
              <a:buFont typeface="Symbol" pitchFamily="2" charset="2"/>
              <a:buChar char=""/>
            </a:pPr>
            <a:r>
              <a:rPr lang="en-US" sz="2400" b="0" dirty="0">
                <a:solidFill>
                  <a:srgbClr val="221E20"/>
                </a:solidFill>
                <a:effectLst/>
                <a:latin typeface="Arial" panose="020B0604020202020204" pitchFamily="34" charset="0"/>
                <a:ea typeface="Liberation Serif"/>
                <a:cs typeface="Liberation Serif"/>
              </a:rPr>
              <a:t>Vad det något som ni blev förvånade över?</a:t>
            </a:r>
            <a:endParaRPr lang="sv-SE" sz="2400" b="1" dirty="0">
              <a:solidFill>
                <a:srgbClr val="221E20"/>
              </a:solidFill>
              <a:effectLst/>
              <a:latin typeface="Liberation Serif"/>
              <a:ea typeface="Liberation Serif"/>
              <a:cs typeface="Liberation Serif"/>
            </a:endParaRPr>
          </a:p>
          <a:p>
            <a:pPr marL="342900" lvl="0" indent="-342900">
              <a:spcAft>
                <a:spcPts val="500"/>
              </a:spcAft>
              <a:buFont typeface="Symbol" pitchFamily="2" charset="2"/>
              <a:buChar char=""/>
            </a:pPr>
            <a:r>
              <a:rPr lang="en-US" sz="2400" b="0" dirty="0">
                <a:solidFill>
                  <a:srgbClr val="221E20"/>
                </a:solidFill>
                <a:effectLst/>
                <a:latin typeface="Arial" panose="020B0604020202020204" pitchFamily="34" charset="0"/>
                <a:ea typeface="Liberation Serif"/>
                <a:cs typeface="Liberation Serif"/>
              </a:rPr>
              <a:t>Kan ni komma på några fler exempel för ”genvägar”, “nu eller aldrig” och ”vi litar på gruppens val”?</a:t>
            </a:r>
          </a:p>
          <a:p>
            <a:pPr marL="342900" lvl="0" indent="-342900">
              <a:spcAft>
                <a:spcPts val="500"/>
              </a:spcAft>
              <a:buFont typeface="Symbol" pitchFamily="2" charset="2"/>
              <a:buChar char=""/>
            </a:pPr>
            <a:r>
              <a:rPr lang="en-US" sz="2400" b="0" dirty="0">
                <a:solidFill>
                  <a:srgbClr val="221E20"/>
                </a:solidFill>
                <a:effectLst/>
                <a:latin typeface="Arial" panose="020B0604020202020204" pitchFamily="34" charset="0"/>
                <a:ea typeface="Liberation Serif"/>
                <a:cs typeface="Liberation Serif"/>
              </a:rPr>
              <a:t>Vad är det viktigaste ni tar med er kring tankefällor?</a:t>
            </a:r>
            <a:endParaRPr lang="sv-SE" sz="2400" b="1" dirty="0">
              <a:solidFill>
                <a:srgbClr val="221E20"/>
              </a:solidFill>
              <a:effectLst/>
              <a:latin typeface="Liberation Serif"/>
              <a:ea typeface="Liberation Serif"/>
              <a:cs typeface="Liberation Serif"/>
            </a:endParaRPr>
          </a:p>
        </p:txBody>
      </p:sp>
      <p:pic>
        <p:nvPicPr>
          <p:cNvPr id="4" name="Bildobjekt 3">
            <a:extLst>
              <a:ext uri="{FF2B5EF4-FFF2-40B4-BE49-F238E27FC236}">
                <a16:creationId xmlns:a16="http://schemas.microsoft.com/office/drawing/2014/main" id="{F6306C66-0D5A-063B-5CEB-A1BEDE9AB32D}"/>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5300"/>
                    </a14:imgEffect>
                  </a14:imgLayer>
                </a14:imgProps>
              </a:ext>
            </a:extLst>
          </a:blip>
          <a:srcRect l="25704" r="23221"/>
          <a:stretch/>
        </p:blipFill>
        <p:spPr>
          <a:xfrm>
            <a:off x="5966355" y="0"/>
            <a:ext cx="6225645" cy="6856412"/>
          </a:xfrm>
          <a:custGeom>
            <a:avLst/>
            <a:gdLst/>
            <a:ahLst/>
            <a:cxnLst/>
            <a:rect l="l" t="t" r="r" b="b"/>
            <a:pathLst>
              <a:path w="5620032" h="6856412">
                <a:moveTo>
                  <a:pt x="13187" y="0"/>
                </a:moveTo>
                <a:lnTo>
                  <a:pt x="5620032" y="0"/>
                </a:lnTo>
                <a:lnTo>
                  <a:pt x="5620032" y="6856412"/>
                </a:lnTo>
                <a:lnTo>
                  <a:pt x="0" y="6856412"/>
                </a:lnTo>
                <a:lnTo>
                  <a:pt x="64318" y="6298274"/>
                </a:lnTo>
                <a:cubicBezTo>
                  <a:pt x="203221" y="4970220"/>
                  <a:pt x="240510" y="3632077"/>
                  <a:pt x="97152" y="2276000"/>
                </a:cubicBezTo>
                <a:cubicBezTo>
                  <a:pt x="35713" y="1694824"/>
                  <a:pt x="7455" y="1116942"/>
                  <a:pt x="6154" y="541737"/>
                </a:cubicBezTo>
                <a:close/>
              </a:path>
            </a:pathLst>
          </a:custGeom>
        </p:spPr>
      </p:pic>
    </p:spTree>
    <p:extLst>
      <p:ext uri="{BB962C8B-B14F-4D97-AF65-F5344CB8AC3E}">
        <p14:creationId xmlns:p14="http://schemas.microsoft.com/office/powerpoint/2010/main" val="3894964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text&#10;&#10;Automatiskt genererad beskrivning">
            <a:extLst>
              <a:ext uri="{FF2B5EF4-FFF2-40B4-BE49-F238E27FC236}">
                <a16:creationId xmlns:a16="http://schemas.microsoft.com/office/drawing/2014/main" id="{7D1D2E3B-68DD-7E9F-0103-77892640A24A}"/>
              </a:ext>
            </a:extLst>
          </p:cNvPr>
          <p:cNvPicPr>
            <a:picLocks noChangeAspect="1"/>
          </p:cNvPicPr>
          <p:nvPr/>
        </p:nvPicPr>
        <p:blipFill rotWithShape="1">
          <a:blip r:embed="rId2"/>
          <a:srcRect r="1994" b="87819"/>
          <a:stretch/>
        </p:blipFill>
        <p:spPr>
          <a:xfrm>
            <a:off x="0" y="-86700"/>
            <a:ext cx="12247377" cy="7075329"/>
          </a:xfrm>
          <a:prstGeom prst="rect">
            <a:avLst/>
          </a:prstGeom>
        </p:spPr>
      </p:pic>
      <p:pic>
        <p:nvPicPr>
          <p:cNvPr id="6" name="Bildobjekt 5" descr="En bild som visar text&#10;&#10;Automatiskt genererad beskrivning">
            <a:extLst>
              <a:ext uri="{FF2B5EF4-FFF2-40B4-BE49-F238E27FC236}">
                <a16:creationId xmlns:a16="http://schemas.microsoft.com/office/drawing/2014/main" id="{82F6B5C1-71BF-D64E-E9A5-2F955EC8015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5377" y="95535"/>
            <a:ext cx="816275" cy="1074046"/>
          </a:xfrm>
          <a:prstGeom prst="rect">
            <a:avLst/>
          </a:prstGeom>
        </p:spPr>
      </p:pic>
      <p:sp>
        <p:nvSpPr>
          <p:cNvPr id="7" name="textruta 6">
            <a:extLst>
              <a:ext uri="{FF2B5EF4-FFF2-40B4-BE49-F238E27FC236}">
                <a16:creationId xmlns:a16="http://schemas.microsoft.com/office/drawing/2014/main" id="{7968550E-E451-BCF3-F4DB-FD5094EC1A05}"/>
              </a:ext>
            </a:extLst>
          </p:cNvPr>
          <p:cNvSpPr txBox="1"/>
          <p:nvPr/>
        </p:nvSpPr>
        <p:spPr>
          <a:xfrm>
            <a:off x="595700" y="1946410"/>
            <a:ext cx="7903029" cy="1323439"/>
          </a:xfrm>
          <a:prstGeom prst="rect">
            <a:avLst/>
          </a:prstGeom>
          <a:noFill/>
        </p:spPr>
        <p:txBody>
          <a:bodyPr wrap="square" rtlCol="0">
            <a:spAutoFit/>
          </a:bodyPr>
          <a:lstStyle/>
          <a:p>
            <a:pPr algn="ctr"/>
            <a:r>
              <a:rPr lang="sv-SE" sz="4000" dirty="0">
                <a:latin typeface="Arial" panose="020B0604020202020204" pitchFamily="34" charset="0"/>
                <a:cs typeface="Arial" panose="020B0604020202020204" pitchFamily="34" charset="0"/>
              </a:rPr>
              <a:t>3 smarta verktyg som knuffar </a:t>
            </a:r>
            <a:br>
              <a:rPr lang="sv-SE" sz="4000" dirty="0">
                <a:latin typeface="Arial" panose="020B0604020202020204" pitchFamily="34" charset="0"/>
                <a:cs typeface="Arial" panose="020B0604020202020204" pitchFamily="34" charset="0"/>
              </a:rPr>
            </a:br>
            <a:r>
              <a:rPr lang="sv-SE" sz="4000" dirty="0">
                <a:latin typeface="Arial" panose="020B0604020202020204" pitchFamily="34" charset="0"/>
                <a:cs typeface="Arial" panose="020B0604020202020204" pitchFamily="34" charset="0"/>
              </a:rPr>
              <a:t>oss i rätt riktning!</a:t>
            </a:r>
          </a:p>
        </p:txBody>
      </p:sp>
      <p:pic>
        <p:nvPicPr>
          <p:cNvPr id="12" name="Bildobjekt 11" descr="En bild som visar skruvnyckel, verktyg&#10;&#10;Automatiskt genererad beskrivning">
            <a:extLst>
              <a:ext uri="{FF2B5EF4-FFF2-40B4-BE49-F238E27FC236}">
                <a16:creationId xmlns:a16="http://schemas.microsoft.com/office/drawing/2014/main" id="{F84CEC1F-1798-451B-18AA-BA11B4FA18BD}"/>
              </a:ext>
            </a:extLst>
          </p:cNvPr>
          <p:cNvPicPr>
            <a:picLocks noChangeAspect="1"/>
          </p:cNvPicPr>
          <p:nvPr/>
        </p:nvPicPr>
        <p:blipFill>
          <a:blip r:embed="rId4">
            <a:clrChange>
              <a:clrFrom>
                <a:srgbClr val="FFFFFF"/>
              </a:clrFrom>
              <a:clrTo>
                <a:srgbClr val="FFFFFF">
                  <a:alpha val="0"/>
                </a:srgbClr>
              </a:clrTo>
            </a:clrChange>
            <a:grayscl/>
            <a:extLst>
              <a:ext uri="{BEBA8EAE-BF5A-486C-A8C5-ECC9F3942E4B}">
                <a14:imgProps xmlns:a14="http://schemas.microsoft.com/office/drawing/2010/main">
                  <a14:imgLayer r:embed="rId5">
                    <a14:imgEffect>
                      <a14:saturation sat="33000"/>
                    </a14:imgEffect>
                    <a14:imgEffect>
                      <a14:brightnessContrast bright="20000" contrast="-40000"/>
                    </a14:imgEffect>
                  </a14:imgLayer>
                </a14:imgProps>
              </a:ext>
            </a:extLst>
          </a:blip>
          <a:stretch>
            <a:fillRect/>
          </a:stretch>
        </p:blipFill>
        <p:spPr>
          <a:xfrm rot="6025189">
            <a:off x="6219118" y="3053132"/>
            <a:ext cx="2532241" cy="2532241"/>
          </a:xfrm>
          <a:prstGeom prst="rect">
            <a:avLst/>
          </a:prstGeom>
        </p:spPr>
      </p:pic>
      <p:pic>
        <p:nvPicPr>
          <p:cNvPr id="13" name="Bildobjekt 12" descr="En bild som visar utomhus&#10;&#10;Automatiskt genererad beskrivning">
            <a:extLst>
              <a:ext uri="{FF2B5EF4-FFF2-40B4-BE49-F238E27FC236}">
                <a16:creationId xmlns:a16="http://schemas.microsoft.com/office/drawing/2014/main" id="{38F6D091-0649-CE0A-ABCC-B669E7D96903}"/>
              </a:ext>
            </a:extLst>
          </p:cNvPr>
          <p:cNvPicPr>
            <a:picLocks noChangeAspect="1"/>
          </p:cNvPicPr>
          <p:nvPr/>
        </p:nvPicPr>
        <p:blipFill rotWithShape="1">
          <a:blip r:embed="rId6">
            <a:clrChange>
              <a:clrFrom>
                <a:srgbClr val="F5ECDA"/>
              </a:clrFrom>
              <a:clrTo>
                <a:srgbClr val="F5ECDA">
                  <a:alpha val="0"/>
                </a:srgbClr>
              </a:clrTo>
            </a:clrChange>
          </a:blip>
          <a:srcRect r="74067" b="65822"/>
          <a:stretch/>
        </p:blipFill>
        <p:spPr>
          <a:xfrm>
            <a:off x="8803266" y="1745252"/>
            <a:ext cx="2658520" cy="1907646"/>
          </a:xfrm>
          <a:prstGeom prst="rect">
            <a:avLst/>
          </a:prstGeom>
        </p:spPr>
      </p:pic>
      <p:pic>
        <p:nvPicPr>
          <p:cNvPr id="14" name="Bildobjekt 13" descr="En bild som visar skruvnyckel, verktyg&#10;&#10;Automatiskt genererad beskrivning">
            <a:extLst>
              <a:ext uri="{FF2B5EF4-FFF2-40B4-BE49-F238E27FC236}">
                <a16:creationId xmlns:a16="http://schemas.microsoft.com/office/drawing/2014/main" id="{926C9D64-0062-CEA8-481F-524F9A0E3D40}"/>
              </a:ext>
            </a:extLst>
          </p:cNvPr>
          <p:cNvPicPr>
            <a:picLocks noChangeAspect="1"/>
          </p:cNvPicPr>
          <p:nvPr/>
        </p:nvPicPr>
        <p:blipFill>
          <a:blip r:embed="rId4">
            <a:clrChange>
              <a:clrFrom>
                <a:srgbClr val="FFFFFF"/>
              </a:clrFrom>
              <a:clrTo>
                <a:srgbClr val="FFFFFF">
                  <a:alpha val="0"/>
                </a:srgbClr>
              </a:clrTo>
            </a:clrChange>
            <a:grayscl/>
            <a:extLst>
              <a:ext uri="{BEBA8EAE-BF5A-486C-A8C5-ECC9F3942E4B}">
                <a14:imgProps xmlns:a14="http://schemas.microsoft.com/office/drawing/2010/main">
                  <a14:imgLayer r:embed="rId7">
                    <a14:imgEffect>
                      <a14:saturation sat="33000"/>
                    </a14:imgEffect>
                    <a14:imgEffect>
                      <a14:brightnessContrast bright="20000" contrast="-40000"/>
                    </a14:imgEffect>
                  </a14:imgLayer>
                </a14:imgProps>
              </a:ext>
            </a:extLst>
          </a:blip>
          <a:stretch>
            <a:fillRect/>
          </a:stretch>
        </p:blipFill>
        <p:spPr>
          <a:xfrm rot="5400000">
            <a:off x="7322000" y="2820876"/>
            <a:ext cx="2532241" cy="2532241"/>
          </a:xfrm>
          <a:prstGeom prst="rect">
            <a:avLst/>
          </a:prstGeom>
        </p:spPr>
      </p:pic>
      <p:pic>
        <p:nvPicPr>
          <p:cNvPr id="15" name="Bildobjekt 14" descr="En bild som visar skruvnyckel, verktyg&#10;&#10;Automatiskt genererad beskrivning">
            <a:extLst>
              <a:ext uri="{FF2B5EF4-FFF2-40B4-BE49-F238E27FC236}">
                <a16:creationId xmlns:a16="http://schemas.microsoft.com/office/drawing/2014/main" id="{EA206A70-E461-3792-0409-6046B30C9773}"/>
              </a:ext>
            </a:extLst>
          </p:cNvPr>
          <p:cNvPicPr>
            <a:picLocks noChangeAspect="1"/>
          </p:cNvPicPr>
          <p:nvPr/>
        </p:nvPicPr>
        <p:blipFill>
          <a:blip r:embed="rId4">
            <a:clrChange>
              <a:clrFrom>
                <a:srgbClr val="FFFFFF"/>
              </a:clrFrom>
              <a:clrTo>
                <a:srgbClr val="FFFFFF">
                  <a:alpha val="0"/>
                </a:srgbClr>
              </a:clrTo>
            </a:clrChange>
            <a:grayscl/>
            <a:extLst>
              <a:ext uri="{BEBA8EAE-BF5A-486C-A8C5-ECC9F3942E4B}">
                <a14:imgProps xmlns:a14="http://schemas.microsoft.com/office/drawing/2010/main">
                  <a14:imgLayer r:embed="rId8">
                    <a14:imgEffect>
                      <a14:saturation sat="33000"/>
                    </a14:imgEffect>
                    <a14:imgEffect>
                      <a14:brightnessContrast bright="20000" contrast="-40000"/>
                    </a14:imgEffect>
                  </a14:imgLayer>
                </a14:imgProps>
              </a:ext>
            </a:extLst>
          </a:blip>
          <a:stretch>
            <a:fillRect/>
          </a:stretch>
        </p:blipFill>
        <p:spPr>
          <a:xfrm rot="6025189">
            <a:off x="7530111" y="3487231"/>
            <a:ext cx="2532241" cy="2532241"/>
          </a:xfrm>
          <a:prstGeom prst="rect">
            <a:avLst/>
          </a:prstGeom>
        </p:spPr>
      </p:pic>
    </p:spTree>
    <p:extLst>
      <p:ext uri="{BB962C8B-B14F-4D97-AF65-F5344CB8AC3E}">
        <p14:creationId xmlns:p14="http://schemas.microsoft.com/office/powerpoint/2010/main" val="700984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0846401D-BFC4-2D0B-E99D-88B2DF204CBD}"/>
              </a:ext>
            </a:extLst>
          </p:cNvPr>
          <p:cNvPicPr>
            <a:picLocks noChangeAspect="1"/>
          </p:cNvPicPr>
          <p:nvPr/>
        </p:nvPicPr>
        <p:blipFill rotWithShape="1">
          <a:blip r:embed="rId3"/>
          <a:srcRect b="33744"/>
          <a:stretch/>
        </p:blipFill>
        <p:spPr>
          <a:xfrm>
            <a:off x="0" y="0"/>
            <a:ext cx="12240768" cy="6857999"/>
          </a:xfrm>
          <a:prstGeom prst="rect">
            <a:avLst/>
          </a:prstGeom>
        </p:spPr>
      </p:pic>
      <p:pic>
        <p:nvPicPr>
          <p:cNvPr id="10" name="Bildobjekt 9" descr="En bild som visar text&#10;&#10;Automatiskt genererad beskrivning">
            <a:extLst>
              <a:ext uri="{FF2B5EF4-FFF2-40B4-BE49-F238E27FC236}">
                <a16:creationId xmlns:a16="http://schemas.microsoft.com/office/drawing/2014/main" id="{C006CCD8-626A-D0D1-0639-14294582018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5377" y="95535"/>
            <a:ext cx="816275" cy="1074046"/>
          </a:xfrm>
          <a:prstGeom prst="rect">
            <a:avLst/>
          </a:prstGeom>
        </p:spPr>
      </p:pic>
      <p:sp>
        <p:nvSpPr>
          <p:cNvPr id="11" name="textruta 10">
            <a:extLst>
              <a:ext uri="{FF2B5EF4-FFF2-40B4-BE49-F238E27FC236}">
                <a16:creationId xmlns:a16="http://schemas.microsoft.com/office/drawing/2014/main" id="{742A82B1-A8A1-1F21-896B-4FE2764691CF}"/>
              </a:ext>
            </a:extLst>
          </p:cNvPr>
          <p:cNvSpPr txBox="1"/>
          <p:nvPr/>
        </p:nvSpPr>
        <p:spPr>
          <a:xfrm>
            <a:off x="871652" y="3106749"/>
            <a:ext cx="6644885" cy="3046988"/>
          </a:xfrm>
          <a:prstGeom prst="rect">
            <a:avLst/>
          </a:prstGeom>
          <a:noFill/>
          <a:ln>
            <a:solidFill>
              <a:schemeClr val="tx1"/>
            </a:solidFill>
          </a:ln>
        </p:spPr>
        <p:txBody>
          <a:bodyPr wrap="square" rtlCol="0">
            <a:spAutoFit/>
          </a:bodyPr>
          <a:lstStyle/>
          <a:p>
            <a:pPr marL="457200" indent="-457200">
              <a:buAutoNum type="arabicPeriod"/>
            </a:pPr>
            <a:r>
              <a:rPr lang="sv-SE" sz="2400" b="1" dirty="0">
                <a:solidFill>
                  <a:srgbClr val="000000"/>
                </a:solidFill>
                <a:latin typeface="Arial" panose="020B0604020202020204" pitchFamily="34" charset="0"/>
                <a:cs typeface="Arial" panose="020B0604020202020204" pitchFamily="34" charset="0"/>
              </a:rPr>
              <a:t>LÄTTARE OCH MINDRE</a:t>
            </a:r>
          </a:p>
          <a:p>
            <a:r>
              <a:rPr lang="sv-SE" sz="2400" b="0" i="0" dirty="0">
                <a:solidFill>
                  <a:srgbClr val="000000"/>
                </a:solidFill>
                <a:effectLst/>
                <a:latin typeface="Arial" panose="020B0604020202020204" pitchFamily="34" charset="0"/>
                <a:cs typeface="Arial" panose="020B0604020202020204" pitchFamily="34" charset="0"/>
              </a:rPr>
              <a:t>Kanske önskar man att man ska träna varje dag, och i 60 minuter men det kan bli en tuff start som är svårt att hålla i. </a:t>
            </a:r>
            <a:r>
              <a:rPr lang="sv-SE" sz="2400" dirty="0">
                <a:solidFill>
                  <a:srgbClr val="000000"/>
                </a:solidFill>
                <a:latin typeface="Arial" panose="020B0604020202020204" pitchFamily="34" charset="0"/>
                <a:cs typeface="Arial" panose="020B0604020202020204" pitchFamily="34" charset="0"/>
              </a:rPr>
              <a:t>Att börja i mindre skala,  t.ex. promenera</a:t>
            </a:r>
            <a:r>
              <a:rPr lang="sv-SE" sz="2400" b="0" i="0" dirty="0">
                <a:solidFill>
                  <a:srgbClr val="000000"/>
                </a:solidFill>
                <a:effectLst/>
                <a:latin typeface="Arial" panose="020B0604020202020204" pitchFamily="34" charset="0"/>
                <a:cs typeface="Arial" panose="020B0604020202020204" pitchFamily="34" charset="0"/>
              </a:rPr>
              <a:t> en kvart om dagen, kan göra att beteendet faktiskt sätter sig. Och så kan man öka lite undan för undan; gå längre tid, mer intensivt, eller softjogga osv.</a:t>
            </a:r>
            <a:endParaRPr lang="sv-SE" sz="2400" dirty="0">
              <a:latin typeface="Arial" panose="020B0604020202020204" pitchFamily="34" charset="0"/>
              <a:cs typeface="Arial" panose="020B0604020202020204" pitchFamily="34" charset="0"/>
            </a:endParaRPr>
          </a:p>
        </p:txBody>
      </p:sp>
      <p:pic>
        <p:nvPicPr>
          <p:cNvPr id="22" name="Bildobjekt 21" descr="En bild som visar text, klocka&#10;&#10;Automatiskt genererad beskrivning">
            <a:extLst>
              <a:ext uri="{FF2B5EF4-FFF2-40B4-BE49-F238E27FC236}">
                <a16:creationId xmlns:a16="http://schemas.microsoft.com/office/drawing/2014/main" id="{604149D6-01E9-33D3-027D-F6B790229DFE}"/>
              </a:ext>
            </a:extLst>
          </p:cNvPr>
          <p:cNvPicPr>
            <a:picLocks noChangeAspect="1"/>
          </p:cNvPicPr>
          <p:nvPr/>
        </p:nvPicPr>
        <p:blipFill>
          <a:blip r:embed="rId5"/>
          <a:stretch>
            <a:fillRect/>
          </a:stretch>
        </p:blipFill>
        <p:spPr>
          <a:xfrm>
            <a:off x="7766418" y="2077347"/>
            <a:ext cx="3641271" cy="3212122"/>
          </a:xfrm>
          <a:prstGeom prst="rect">
            <a:avLst/>
          </a:prstGeom>
        </p:spPr>
      </p:pic>
      <p:pic>
        <p:nvPicPr>
          <p:cNvPr id="24" name="Bildobjekt 23" descr="En bild som visar text, klocka, ur&#10;&#10;Automatiskt genererad beskrivning">
            <a:extLst>
              <a:ext uri="{FF2B5EF4-FFF2-40B4-BE49-F238E27FC236}">
                <a16:creationId xmlns:a16="http://schemas.microsoft.com/office/drawing/2014/main" id="{B1ADB737-1DE8-5787-FA96-45CABA7F8E48}"/>
              </a:ext>
            </a:extLst>
          </p:cNvPr>
          <p:cNvPicPr>
            <a:picLocks noChangeAspect="1"/>
          </p:cNvPicPr>
          <p:nvPr/>
        </p:nvPicPr>
        <p:blipFill>
          <a:blip r:embed="rId6"/>
          <a:stretch>
            <a:fillRect/>
          </a:stretch>
        </p:blipFill>
        <p:spPr>
          <a:xfrm rot="20894250">
            <a:off x="1206684" y="986470"/>
            <a:ext cx="5353050" cy="1136650"/>
          </a:xfrm>
          <a:prstGeom prst="rect">
            <a:avLst/>
          </a:prstGeom>
        </p:spPr>
      </p:pic>
    </p:spTree>
    <p:extLst>
      <p:ext uri="{BB962C8B-B14F-4D97-AF65-F5344CB8AC3E}">
        <p14:creationId xmlns:p14="http://schemas.microsoft.com/office/powerpoint/2010/main" val="3990464863"/>
      </p:ext>
    </p:extLst>
  </p:cSld>
  <p:clrMapOvr>
    <a:masterClrMapping/>
  </p:clrMapOvr>
</p:sld>
</file>

<file path=ppt/theme/theme1.xml><?xml version="1.0" encoding="utf-8"?>
<a:theme xmlns:a="http://schemas.openxmlformats.org/drawingml/2006/main" name="Office-tema">
  <a:themeElements>
    <a:clrScheme name="Levla">
      <a:dk1>
        <a:srgbClr val="000000"/>
      </a:dk1>
      <a:lt1>
        <a:srgbClr val="FFFFFF"/>
      </a:lt1>
      <a:dk2>
        <a:srgbClr val="44546A"/>
      </a:dk2>
      <a:lt2>
        <a:srgbClr val="E7E6E6"/>
      </a:lt2>
      <a:accent1>
        <a:srgbClr val="FF2866"/>
      </a:accent1>
      <a:accent2>
        <a:srgbClr val="FFDB23"/>
      </a:accent2>
      <a:accent3>
        <a:srgbClr val="5DC158"/>
      </a:accent3>
      <a:accent4>
        <a:srgbClr val="864ABD"/>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24333</TotalTime>
  <Words>743</Words>
  <Application>Microsoft Macintosh PowerPoint</Application>
  <PresentationFormat>Bredbild</PresentationFormat>
  <Paragraphs>44</Paragraphs>
  <Slides>19</Slides>
  <Notes>5</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19</vt:i4>
      </vt:variant>
    </vt:vector>
  </HeadingPairs>
  <TitlesOfParts>
    <vt:vector size="26" baseType="lpstr">
      <vt:lpstr>Arial</vt:lpstr>
      <vt:lpstr>Arvo</vt:lpstr>
      <vt:lpstr>Calibri</vt:lpstr>
      <vt:lpstr>Liberation Serif</vt:lpstr>
      <vt:lpstr>Londrina Solid</vt:lpstr>
      <vt:lpstr>Symbol</vt:lpstr>
      <vt:lpstr>Office-tema</vt:lpstr>
      <vt:lpstr>PowerPoint-presentation</vt:lpstr>
      <vt:lpstr>PowerPoint-presentation</vt:lpstr>
      <vt:lpstr>PowerPoint-presentation</vt:lpstr>
      <vt:lpstr>PowerPoint-presentation</vt:lpstr>
      <vt:lpstr>PowerPoint-presentation</vt:lpstr>
      <vt:lpstr>PowerPoint-presentation</vt:lpstr>
      <vt:lpstr>Uppföljning</vt:lpstr>
      <vt:lpstr>PowerPoint-presentation</vt:lpstr>
      <vt:lpstr>PowerPoint-presentation</vt:lpstr>
      <vt:lpstr>PowerPoint-presentation</vt:lpstr>
      <vt:lpstr>PowerPoint-presentation</vt:lpstr>
      <vt:lpstr>PowerPoint-presentation</vt:lpstr>
      <vt:lpstr>Uppföljning</vt:lpstr>
      <vt:lpstr>PowerPoint-presentation</vt:lpstr>
      <vt:lpstr>PowerPoint-presentation</vt:lpstr>
      <vt:lpstr>PowerPoint-presentation</vt:lpstr>
      <vt:lpstr>PowerPoint-presentation</vt:lpstr>
      <vt:lpstr>PowerPoint-presentation</vt:lpstr>
      <vt:lpstr>Uppföljning</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subject/>
  <dc:creator>Mattias Gustafsson</dc:creator>
  <cp:keywords/>
  <dc:description/>
  <cp:lastModifiedBy>Ylva Tegner</cp:lastModifiedBy>
  <cp:revision>621</cp:revision>
  <cp:lastPrinted>2022-01-28T11:04:10Z</cp:lastPrinted>
  <dcterms:created xsi:type="dcterms:W3CDTF">2020-11-13T13:48:02Z</dcterms:created>
  <dcterms:modified xsi:type="dcterms:W3CDTF">2023-04-30T11:20:01Z</dcterms:modified>
  <cp:category/>
</cp:coreProperties>
</file>