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467" r:id="rId2"/>
    <p:sldId id="470" r:id="rId3"/>
    <p:sldId id="465" r:id="rId4"/>
    <p:sldId id="471" r:id="rId5"/>
    <p:sldId id="457" r:id="rId6"/>
    <p:sldId id="459" r:id="rId7"/>
    <p:sldId id="461" r:id="rId8"/>
    <p:sldId id="463" r:id="rId9"/>
    <p:sldId id="464" r:id="rId10"/>
    <p:sldId id="474" r:id="rId11"/>
    <p:sldId id="475" r:id="rId12"/>
    <p:sldId id="477" r:id="rId13"/>
    <p:sldId id="478" r:id="rId14"/>
    <p:sldId id="480" r:id="rId15"/>
    <p:sldId id="481" r:id="rId16"/>
    <p:sldId id="483" r:id="rId17"/>
    <p:sldId id="484" r:id="rId18"/>
    <p:sldId id="486" r:id="rId19"/>
    <p:sldId id="487" r:id="rId20"/>
    <p:sldId id="489" r:id="rId21"/>
    <p:sldId id="490" r:id="rId22"/>
    <p:sldId id="500" r:id="rId23"/>
    <p:sldId id="502" r:id="rId24"/>
    <p:sldId id="493" r:id="rId25"/>
    <p:sldId id="494" r:id="rId26"/>
    <p:sldId id="497" r:id="rId27"/>
    <p:sldId id="495" r:id="rId28"/>
    <p:sldId id="505" r:id="rId29"/>
    <p:sldId id="506"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Boglind" initials="HB" lastIdx="9" clrIdx="0">
    <p:extLst>
      <p:ext uri="{19B8F6BF-5375-455C-9EA6-DF929625EA0E}">
        <p15:presenceInfo xmlns:p15="http://schemas.microsoft.com/office/powerpoint/2012/main" userId="S::hanna.boglind@gullers.se::2941f41c-d0da-4a1b-b492-ad9d221d49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B45CA"/>
    <a:srgbClr val="8BC1EF"/>
    <a:srgbClr val="8FA48C"/>
    <a:srgbClr val="EDEBE9"/>
    <a:srgbClr val="A8B6C5"/>
    <a:srgbClr val="E9306B"/>
    <a:srgbClr val="FF0000"/>
    <a:srgbClr val="F4EADB"/>
    <a:srgbClr val="8BC1CD"/>
    <a:srgbClr val="B7D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7D83A-8D97-B54E-AFF0-BC9A54B879B0}" v="106" dt="2023-04-28T09:58:27.99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64"/>
    <p:restoredTop sz="86385"/>
  </p:normalViewPr>
  <p:slideViewPr>
    <p:cSldViewPr snapToGrid="0">
      <p:cViewPr varScale="1">
        <p:scale>
          <a:sx n="74" d="100"/>
          <a:sy n="74" d="100"/>
        </p:scale>
        <p:origin x="192" y="5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4680" y="12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lva Tegner" userId="542b344a-2c74-4fe9-bd46-1d702d21164e" providerId="ADAL" clId="{7087D83A-8D97-B54E-AFF0-BC9A54B879B0}"/>
    <pc:docChg chg="custSel modSld">
      <pc:chgData name="Ylva Tegner" userId="542b344a-2c74-4fe9-bd46-1d702d21164e" providerId="ADAL" clId="{7087D83A-8D97-B54E-AFF0-BC9A54B879B0}" dt="2023-04-28T13:56:27.991" v="36" actId="20577"/>
      <pc:docMkLst>
        <pc:docMk/>
      </pc:docMkLst>
      <pc:sldChg chg="modSp mod">
        <pc:chgData name="Ylva Tegner" userId="542b344a-2c74-4fe9-bd46-1d702d21164e" providerId="ADAL" clId="{7087D83A-8D97-B54E-AFF0-BC9A54B879B0}" dt="2023-04-28T13:56:04.876" v="35" actId="20577"/>
        <pc:sldMkLst>
          <pc:docMk/>
          <pc:sldMk cId="582373032" sldId="461"/>
        </pc:sldMkLst>
        <pc:spChg chg="mod">
          <ac:chgData name="Ylva Tegner" userId="542b344a-2c74-4fe9-bd46-1d702d21164e" providerId="ADAL" clId="{7087D83A-8D97-B54E-AFF0-BC9A54B879B0}" dt="2023-04-28T13:56:04.876" v="35" actId="20577"/>
          <ac:spMkLst>
            <pc:docMk/>
            <pc:sldMk cId="582373032" sldId="461"/>
            <ac:spMk id="3" creationId="{89472F90-4B0F-858A-EF9B-C01CB97BADE7}"/>
          </ac:spMkLst>
        </pc:spChg>
      </pc:sldChg>
      <pc:sldChg chg="modSp mod">
        <pc:chgData name="Ylva Tegner" userId="542b344a-2c74-4fe9-bd46-1d702d21164e" providerId="ADAL" clId="{7087D83A-8D97-B54E-AFF0-BC9A54B879B0}" dt="2023-04-28T13:56:27.991" v="36" actId="20577"/>
        <pc:sldMkLst>
          <pc:docMk/>
          <pc:sldMk cId="2744511701" sldId="484"/>
        </pc:sldMkLst>
        <pc:spChg chg="mod">
          <ac:chgData name="Ylva Tegner" userId="542b344a-2c74-4fe9-bd46-1d702d21164e" providerId="ADAL" clId="{7087D83A-8D97-B54E-AFF0-BC9A54B879B0}" dt="2023-04-28T13:56:27.991" v="36" actId="20577"/>
          <ac:spMkLst>
            <pc:docMk/>
            <pc:sldMk cId="2744511701" sldId="484"/>
            <ac:spMk id="3" creationId="{A9609652-9A28-347C-CE85-E9DA91588F70}"/>
          </ac:spMkLst>
        </pc:spChg>
      </pc:sldChg>
      <pc:sldChg chg="addSp delSp modSp mod">
        <pc:chgData name="Ylva Tegner" userId="542b344a-2c74-4fe9-bd46-1d702d21164e" providerId="ADAL" clId="{7087D83A-8D97-B54E-AFF0-BC9A54B879B0}" dt="2023-04-28T09:58:27.998" v="28"/>
        <pc:sldMkLst>
          <pc:docMk/>
          <pc:sldMk cId="1806293462" sldId="489"/>
        </pc:sldMkLst>
        <pc:picChg chg="mod">
          <ac:chgData name="Ylva Tegner" userId="542b344a-2c74-4fe9-bd46-1d702d21164e" providerId="ADAL" clId="{7087D83A-8D97-B54E-AFF0-BC9A54B879B0}" dt="2023-04-28T09:57:50.626" v="21" actId="1076"/>
          <ac:picMkLst>
            <pc:docMk/>
            <pc:sldMk cId="1806293462" sldId="489"/>
            <ac:picMk id="4" creationId="{A3382C7D-A4F7-ADEB-70B7-371B48C3B4AB}"/>
          </ac:picMkLst>
        </pc:picChg>
        <pc:picChg chg="add mod">
          <ac:chgData name="Ylva Tegner" userId="542b344a-2c74-4fe9-bd46-1d702d21164e" providerId="ADAL" clId="{7087D83A-8D97-B54E-AFF0-BC9A54B879B0}" dt="2023-04-28T09:58:14.378" v="26"/>
          <ac:picMkLst>
            <pc:docMk/>
            <pc:sldMk cId="1806293462" sldId="489"/>
            <ac:picMk id="7" creationId="{B1E1016E-A430-083B-A8F6-4D4E10D4B69B}"/>
          </ac:picMkLst>
        </pc:picChg>
        <pc:picChg chg="add mod">
          <ac:chgData name="Ylva Tegner" userId="542b344a-2c74-4fe9-bd46-1d702d21164e" providerId="ADAL" clId="{7087D83A-8D97-B54E-AFF0-BC9A54B879B0}" dt="2023-04-28T09:57:55.373" v="23" actId="1076"/>
          <ac:picMkLst>
            <pc:docMk/>
            <pc:sldMk cId="1806293462" sldId="489"/>
            <ac:picMk id="9" creationId="{37F78BEA-A2F8-A988-2236-AB37944C7BDA}"/>
          </ac:picMkLst>
        </pc:picChg>
        <pc:picChg chg="add mod">
          <ac:chgData name="Ylva Tegner" userId="542b344a-2c74-4fe9-bd46-1d702d21164e" providerId="ADAL" clId="{7087D83A-8D97-B54E-AFF0-BC9A54B879B0}" dt="2023-04-28T09:58:27.998" v="28"/>
          <ac:picMkLst>
            <pc:docMk/>
            <pc:sldMk cId="1806293462" sldId="489"/>
            <ac:picMk id="11" creationId="{84924914-62D7-4F37-E6AB-09B9FB0A9CC1}"/>
          </ac:picMkLst>
        </pc:picChg>
        <pc:picChg chg="del">
          <ac:chgData name="Ylva Tegner" userId="542b344a-2c74-4fe9-bd46-1d702d21164e" providerId="ADAL" clId="{7087D83A-8D97-B54E-AFF0-BC9A54B879B0}" dt="2023-04-28T09:57:34.689" v="8" actId="478"/>
          <ac:picMkLst>
            <pc:docMk/>
            <pc:sldMk cId="1806293462" sldId="489"/>
            <ac:picMk id="12" creationId="{E28DBB39-23B6-DBC3-FD48-088EF770F6ED}"/>
          </ac:picMkLst>
        </pc:picChg>
        <pc:picChg chg="del">
          <ac:chgData name="Ylva Tegner" userId="542b344a-2c74-4fe9-bd46-1d702d21164e" providerId="ADAL" clId="{7087D83A-8D97-B54E-AFF0-BC9A54B879B0}" dt="2023-04-28T09:57:35.623" v="9" actId="478"/>
          <ac:picMkLst>
            <pc:docMk/>
            <pc:sldMk cId="1806293462" sldId="489"/>
            <ac:picMk id="14" creationId="{2C793112-6E04-6DBA-5AF1-71700ADD799E}"/>
          </ac:picMkLst>
        </pc:picChg>
        <pc:picChg chg="add mod">
          <ac:chgData name="Ylva Tegner" userId="542b344a-2c74-4fe9-bd46-1d702d21164e" providerId="ADAL" clId="{7087D83A-8D97-B54E-AFF0-BC9A54B879B0}" dt="2023-04-28T09:58:19.880" v="27"/>
          <ac:picMkLst>
            <pc:docMk/>
            <pc:sldMk cId="1806293462" sldId="489"/>
            <ac:picMk id="15" creationId="{7A208796-689C-2EC4-EFD0-5AE8AE26C9FB}"/>
          </ac:picMkLst>
        </pc:picChg>
        <pc:picChg chg="del">
          <ac:chgData name="Ylva Tegner" userId="542b344a-2c74-4fe9-bd46-1d702d21164e" providerId="ADAL" clId="{7087D83A-8D97-B54E-AFF0-BC9A54B879B0}" dt="2023-04-28T09:57:33.294" v="6" actId="478"/>
          <ac:picMkLst>
            <pc:docMk/>
            <pc:sldMk cId="1806293462" sldId="489"/>
            <ac:picMk id="16" creationId="{6892B7CE-48F5-4712-AC35-22D03D610482}"/>
          </ac:picMkLst>
        </pc:picChg>
        <pc:picChg chg="del">
          <ac:chgData name="Ylva Tegner" userId="542b344a-2c74-4fe9-bd46-1d702d21164e" providerId="ADAL" clId="{7087D83A-8D97-B54E-AFF0-BC9A54B879B0}" dt="2023-04-28T09:57:33.927" v="7" actId="478"/>
          <ac:picMkLst>
            <pc:docMk/>
            <pc:sldMk cId="1806293462" sldId="489"/>
            <ac:picMk id="18" creationId="{D80C6E10-C662-232B-E74A-F149C82F32B5}"/>
          </ac:picMkLst>
        </pc:picChg>
      </pc:sldChg>
      <pc:sldChg chg="addSp delSp modSp mod">
        <pc:chgData name="Ylva Tegner" userId="542b344a-2c74-4fe9-bd46-1d702d21164e" providerId="ADAL" clId="{7087D83A-8D97-B54E-AFF0-BC9A54B879B0}" dt="2023-04-28T09:57:26.125" v="5" actId="1076"/>
        <pc:sldMkLst>
          <pc:docMk/>
          <pc:sldMk cId="706476614" sldId="505"/>
        </pc:sldMkLst>
        <pc:picChg chg="del">
          <ac:chgData name="Ylva Tegner" userId="542b344a-2c74-4fe9-bd46-1d702d21164e" providerId="ADAL" clId="{7087D83A-8D97-B54E-AFF0-BC9A54B879B0}" dt="2023-04-28T09:57:03.504" v="0" actId="478"/>
          <ac:picMkLst>
            <pc:docMk/>
            <pc:sldMk cId="706476614" sldId="505"/>
            <ac:picMk id="5" creationId="{ADF6E3E2-753C-B27F-10AE-AE9ED3807970}"/>
          </ac:picMkLst>
        </pc:picChg>
        <pc:picChg chg="add mod">
          <ac:chgData name="Ylva Tegner" userId="542b344a-2c74-4fe9-bd46-1d702d21164e" providerId="ADAL" clId="{7087D83A-8D97-B54E-AFF0-BC9A54B879B0}" dt="2023-04-28T09:57:26.125" v="5" actId="1076"/>
          <ac:picMkLst>
            <pc:docMk/>
            <pc:sldMk cId="706476614" sldId="505"/>
            <ac:picMk id="11" creationId="{FC0109A6-B940-69E7-9CD3-184FC9EE9B2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1617259-9F5C-7846-97C4-D086442A73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a:extLst>
              <a:ext uri="{FF2B5EF4-FFF2-40B4-BE49-F238E27FC236}">
                <a16:creationId xmlns:a16="http://schemas.microsoft.com/office/drawing/2014/main" id="{04EC06D2-4BF1-9F4A-8E76-9A0590F894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1CD233-9A83-D940-87F9-3EB97114C932}" type="datetimeFigureOut">
              <a:rPr lang="sv-SE" smtClean="0"/>
              <a:t>2023-04-28</a:t>
            </a:fld>
            <a:endParaRPr lang="sv-SE" dirty="0"/>
          </a:p>
        </p:txBody>
      </p:sp>
      <p:sp>
        <p:nvSpPr>
          <p:cNvPr id="4" name="Platshållare för sidfot 3">
            <a:extLst>
              <a:ext uri="{FF2B5EF4-FFF2-40B4-BE49-F238E27FC236}">
                <a16:creationId xmlns:a16="http://schemas.microsoft.com/office/drawing/2014/main" id="{32739CD4-DF8A-5149-8A09-39ACBCC9E1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a:extLst>
              <a:ext uri="{FF2B5EF4-FFF2-40B4-BE49-F238E27FC236}">
                <a16:creationId xmlns:a16="http://schemas.microsoft.com/office/drawing/2014/main" id="{60531CE7-25D2-BF4F-A53C-685B4736B5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41447-C618-BF41-AC75-8F16482DAB25}" type="slidenum">
              <a:rPr lang="sv-SE" smtClean="0"/>
              <a:t>‹#›</a:t>
            </a:fld>
            <a:endParaRPr lang="sv-SE" dirty="0"/>
          </a:p>
        </p:txBody>
      </p:sp>
    </p:spTree>
    <p:extLst>
      <p:ext uri="{BB962C8B-B14F-4D97-AF65-F5344CB8AC3E}">
        <p14:creationId xmlns:p14="http://schemas.microsoft.com/office/powerpoint/2010/main" val="4073951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E7533-F487-EB4C-B3C2-501095BCA148}" type="datetimeFigureOut">
              <a:rPr lang="sv-SE" smtClean="0"/>
              <a:t>2023-04-28</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6769A-A107-DE45-A9D7-64FB56A45ECC}" type="slidenum">
              <a:rPr lang="sv-SE" smtClean="0"/>
              <a:t>‹#›</a:t>
            </a:fld>
            <a:endParaRPr lang="sv-SE" dirty="0"/>
          </a:p>
        </p:txBody>
      </p:sp>
    </p:spTree>
    <p:extLst>
      <p:ext uri="{BB962C8B-B14F-4D97-AF65-F5344CB8AC3E}">
        <p14:creationId xmlns:p14="http://schemas.microsoft.com/office/powerpoint/2010/main" val="33431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26769A-A107-DE45-A9D7-64FB56A45ECC}" type="slidenum">
              <a:rPr lang="sv-SE" smtClean="0"/>
              <a:t>20</a:t>
            </a:fld>
            <a:endParaRPr lang="sv-SE" dirty="0"/>
          </a:p>
        </p:txBody>
      </p:sp>
    </p:spTree>
    <p:extLst>
      <p:ext uri="{BB962C8B-B14F-4D97-AF65-F5344CB8AC3E}">
        <p14:creationId xmlns:p14="http://schemas.microsoft.com/office/powerpoint/2010/main" val="191691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26769A-A107-DE45-A9D7-64FB56A45ECC}" type="slidenum">
              <a:rPr lang="sv-SE" smtClean="0"/>
              <a:t>21</a:t>
            </a:fld>
            <a:endParaRPr lang="sv-SE" dirty="0"/>
          </a:p>
        </p:txBody>
      </p:sp>
    </p:spTree>
    <p:extLst>
      <p:ext uri="{BB962C8B-B14F-4D97-AF65-F5344CB8AC3E}">
        <p14:creationId xmlns:p14="http://schemas.microsoft.com/office/powerpoint/2010/main" val="385353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26769A-A107-DE45-A9D7-64FB56A45ECC}" type="slidenum">
              <a:rPr lang="sv-SE" smtClean="0"/>
              <a:t>23</a:t>
            </a:fld>
            <a:endParaRPr lang="sv-SE" dirty="0"/>
          </a:p>
        </p:txBody>
      </p:sp>
    </p:spTree>
    <p:extLst>
      <p:ext uri="{BB962C8B-B14F-4D97-AF65-F5344CB8AC3E}">
        <p14:creationId xmlns:p14="http://schemas.microsoft.com/office/powerpoint/2010/main" val="3535778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626769A-A107-DE45-A9D7-64FB56A45ECC}" type="slidenum">
              <a:rPr lang="sv-SE" smtClean="0"/>
              <a:t>29</a:t>
            </a:fld>
            <a:endParaRPr lang="sv-SE" dirty="0"/>
          </a:p>
        </p:txBody>
      </p:sp>
    </p:spTree>
    <p:extLst>
      <p:ext uri="{BB962C8B-B14F-4D97-AF65-F5344CB8AC3E}">
        <p14:creationId xmlns:p14="http://schemas.microsoft.com/office/powerpoint/2010/main" val="2489890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B7D3D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51CAC9-700F-E840-B33D-983A8AED7A64}"/>
              </a:ext>
            </a:extLst>
          </p:cNvPr>
          <p:cNvSpPr>
            <a:spLocks noGrp="1"/>
          </p:cNvSpPr>
          <p:nvPr>
            <p:ph type="ctrTitle" hasCustomPrompt="1"/>
          </p:nvPr>
        </p:nvSpPr>
        <p:spPr>
          <a:xfrm>
            <a:off x="1524000" y="1827008"/>
            <a:ext cx="9144000" cy="2387600"/>
          </a:xfrm>
        </p:spPr>
        <p:txBody>
          <a:bodyPr anchor="t" anchorCtr="0">
            <a:noAutofit/>
          </a:bodyPr>
          <a:lstStyle>
            <a:lvl1pPr algn="ctr">
              <a:defRPr sz="6600">
                <a:latin typeface="Londrina Solid" pitchFamily="2" charset="77"/>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48DDAB13-311E-204D-A9E5-7F5A12AC9FED}"/>
              </a:ext>
            </a:extLst>
          </p:cNvPr>
          <p:cNvSpPr>
            <a:spLocks noGrp="1"/>
          </p:cNvSpPr>
          <p:nvPr>
            <p:ph type="subTitle" idx="1"/>
          </p:nvPr>
        </p:nvSpPr>
        <p:spPr>
          <a:xfrm>
            <a:off x="1524000" y="3828846"/>
            <a:ext cx="9144000" cy="1655762"/>
          </a:xfrm>
        </p:spPr>
        <p:txBody>
          <a:bodyPr>
            <a:noAutofit/>
          </a:bodyPr>
          <a:lstStyle>
            <a:lvl1pPr marL="0" indent="0" algn="ctr">
              <a:buNone/>
              <a:defRPr sz="1800" b="0" i="0">
                <a:solidFill>
                  <a:srgbClr val="FF2867"/>
                </a:solidFill>
                <a:latin typeface="Arv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ECE2EB5B-502E-1741-B616-DA5E7B0A4CD1}"/>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5" name="Platshållare för sidfot 4">
            <a:extLst>
              <a:ext uri="{FF2B5EF4-FFF2-40B4-BE49-F238E27FC236}">
                <a16:creationId xmlns:a16="http://schemas.microsoft.com/office/drawing/2014/main" id="{62BD4138-D589-8F47-98D0-BC797F97B5A1}"/>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221D3F4-8DDD-4B46-A2EC-ED65CCB1F107}"/>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7" name="Bildobjekt 6">
            <a:extLst>
              <a:ext uri="{FF2B5EF4-FFF2-40B4-BE49-F238E27FC236}">
                <a16:creationId xmlns:a16="http://schemas.microsoft.com/office/drawing/2014/main" id="{1E84D2FB-490C-8E45-B35A-539BD601F218}"/>
              </a:ext>
            </a:extLst>
          </p:cNvPr>
          <p:cNvPicPr>
            <a:picLocks noChangeAspect="1"/>
          </p:cNvPicPr>
          <p:nvPr userDrawn="1"/>
        </p:nvPicPr>
        <p:blipFill>
          <a:blip r:embed="rId2"/>
          <a:stretch>
            <a:fillRect/>
          </a:stretch>
        </p:blipFill>
        <p:spPr>
          <a:xfrm>
            <a:off x="5824603" y="5484608"/>
            <a:ext cx="542793" cy="775107"/>
          </a:xfrm>
          <a:prstGeom prst="rect">
            <a:avLst/>
          </a:prstGeom>
        </p:spPr>
      </p:pic>
      <p:sp>
        <p:nvSpPr>
          <p:cNvPr id="8" name="textruta 7">
            <a:extLst>
              <a:ext uri="{FF2B5EF4-FFF2-40B4-BE49-F238E27FC236}">
                <a16:creationId xmlns:a16="http://schemas.microsoft.com/office/drawing/2014/main" id="{92751661-9ABA-B547-A244-0AD302052A73}"/>
              </a:ext>
            </a:extLst>
          </p:cNvPr>
          <p:cNvSpPr txBox="1"/>
          <p:nvPr userDrawn="1"/>
        </p:nvSpPr>
        <p:spPr>
          <a:xfrm>
            <a:off x="4506191" y="6356350"/>
            <a:ext cx="31796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Tree>
    <p:extLst>
      <p:ext uri="{BB962C8B-B14F-4D97-AF65-F5344CB8AC3E}">
        <p14:creationId xmlns:p14="http://schemas.microsoft.com/office/powerpoint/2010/main" val="274951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5B6FDD7-CD8A-134F-95F2-7DAFF1CF7BEA}"/>
              </a:ext>
            </a:extLst>
          </p:cNvPr>
          <p:cNvSpPr>
            <a:spLocks noGrp="1"/>
          </p:cNvSpPr>
          <p:nvPr>
            <p:ph sz="half" idx="1"/>
          </p:nvPr>
        </p:nvSpPr>
        <p:spPr>
          <a:xfrm>
            <a:off x="838200" y="223056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FB916F6-8C92-9345-8207-8A932980F0A8}"/>
              </a:ext>
            </a:extLst>
          </p:cNvPr>
          <p:cNvSpPr>
            <a:spLocks noGrp="1"/>
          </p:cNvSpPr>
          <p:nvPr>
            <p:ph sz="half" idx="2"/>
          </p:nvPr>
        </p:nvSpPr>
        <p:spPr>
          <a:xfrm>
            <a:off x="6172200" y="223056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71799F9-0C42-EF41-BF34-EAB0380A88E5}"/>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6" name="Platshållare för sidfot 5">
            <a:extLst>
              <a:ext uri="{FF2B5EF4-FFF2-40B4-BE49-F238E27FC236}">
                <a16:creationId xmlns:a16="http://schemas.microsoft.com/office/drawing/2014/main" id="{C82B4F3B-8FFE-3941-8CBF-C0DA6D5168A0}"/>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3A8C2E92-4E29-C249-89EB-279936E11E48}"/>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10" name="Bildobjekt 9">
            <a:extLst>
              <a:ext uri="{FF2B5EF4-FFF2-40B4-BE49-F238E27FC236}">
                <a16:creationId xmlns:a16="http://schemas.microsoft.com/office/drawing/2014/main" id="{36A0796A-6298-F248-A1AA-F1C85A37289A}"/>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11" name="textruta 10">
            <a:extLst>
              <a:ext uri="{FF2B5EF4-FFF2-40B4-BE49-F238E27FC236}">
                <a16:creationId xmlns:a16="http://schemas.microsoft.com/office/drawing/2014/main" id="{AF79A235-8086-E64D-A8D5-11BC85944A51}"/>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
        <p:nvSpPr>
          <p:cNvPr id="12" name="Rubrik 1">
            <a:extLst>
              <a:ext uri="{FF2B5EF4-FFF2-40B4-BE49-F238E27FC236}">
                <a16:creationId xmlns:a16="http://schemas.microsoft.com/office/drawing/2014/main" id="{E1BE56A4-42C5-194D-8BCF-0AA352AE0808}"/>
              </a:ext>
            </a:extLst>
          </p:cNvPr>
          <p:cNvSpPr>
            <a:spLocks noGrp="1"/>
          </p:cNvSpPr>
          <p:nvPr>
            <p:ph type="title"/>
          </p:nvPr>
        </p:nvSpPr>
        <p:spPr>
          <a:xfrm>
            <a:off x="838200" y="904997"/>
            <a:ext cx="10515600" cy="1325563"/>
          </a:xfrm>
        </p:spPr>
        <p:txBody>
          <a:bodyPr/>
          <a:lstStyle/>
          <a:p>
            <a:r>
              <a:rPr lang="sv-SE"/>
              <a:t>Klicka här för att ändra mall för rubrikformat</a:t>
            </a:r>
          </a:p>
        </p:txBody>
      </p:sp>
    </p:spTree>
    <p:extLst>
      <p:ext uri="{BB962C8B-B14F-4D97-AF65-F5344CB8AC3E}">
        <p14:creationId xmlns:p14="http://schemas.microsoft.com/office/powerpoint/2010/main" val="127462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5EA4EEB-70E5-FD49-B19E-AB713BDA0357}"/>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4" name="Platshållare för sidfot 3">
            <a:extLst>
              <a:ext uri="{FF2B5EF4-FFF2-40B4-BE49-F238E27FC236}">
                <a16:creationId xmlns:a16="http://schemas.microsoft.com/office/drawing/2014/main" id="{477C4AE6-FB52-1845-A9A5-6BC490793545}"/>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ACDDAFB1-9781-AF46-ADE0-6E3C31F31F38}"/>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8" name="Bildobjekt 7">
            <a:extLst>
              <a:ext uri="{FF2B5EF4-FFF2-40B4-BE49-F238E27FC236}">
                <a16:creationId xmlns:a16="http://schemas.microsoft.com/office/drawing/2014/main" id="{0FE7ED77-1C5F-6C43-891A-52AA8AAD0AA2}"/>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9" name="textruta 8">
            <a:extLst>
              <a:ext uri="{FF2B5EF4-FFF2-40B4-BE49-F238E27FC236}">
                <a16:creationId xmlns:a16="http://schemas.microsoft.com/office/drawing/2014/main" id="{8FC348C4-38C7-744F-A56A-AD0F7327FBB6}"/>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
        <p:nvSpPr>
          <p:cNvPr id="10" name="Rubrik 1">
            <a:extLst>
              <a:ext uri="{FF2B5EF4-FFF2-40B4-BE49-F238E27FC236}">
                <a16:creationId xmlns:a16="http://schemas.microsoft.com/office/drawing/2014/main" id="{DF7AB53C-8DC2-F549-AD97-485E93DFEEE4}"/>
              </a:ext>
            </a:extLst>
          </p:cNvPr>
          <p:cNvSpPr>
            <a:spLocks noGrp="1"/>
          </p:cNvSpPr>
          <p:nvPr>
            <p:ph type="title"/>
          </p:nvPr>
        </p:nvSpPr>
        <p:spPr>
          <a:xfrm>
            <a:off x="838200" y="904997"/>
            <a:ext cx="10515600" cy="1325563"/>
          </a:xfrm>
        </p:spPr>
        <p:txBody>
          <a:bodyPr/>
          <a:lstStyle/>
          <a:p>
            <a:r>
              <a:rPr lang="sv-SE"/>
              <a:t>Klicka här för att ändra mall för rubrikformat</a:t>
            </a:r>
          </a:p>
        </p:txBody>
      </p:sp>
    </p:spTree>
    <p:extLst>
      <p:ext uri="{BB962C8B-B14F-4D97-AF65-F5344CB8AC3E}">
        <p14:creationId xmlns:p14="http://schemas.microsoft.com/office/powerpoint/2010/main" val="138765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DD1BB4-A597-424B-9A2A-AE6DDC50EA8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BB9DC8D-A597-B54D-BE98-35FE3E051C89}"/>
              </a:ext>
            </a:extLst>
          </p:cNvPr>
          <p:cNvSpPr>
            <a:spLocks noGrp="1"/>
          </p:cNvSpPr>
          <p:nvPr>
            <p:ph idx="1"/>
          </p:nvPr>
        </p:nvSpPr>
        <p:spPr>
          <a:xfrm>
            <a:off x="5183188" y="987425"/>
            <a:ext cx="6172200" cy="4873625"/>
          </a:xfrm>
        </p:spPr>
        <p:txBody>
          <a:bodyPr/>
          <a:lstStyle>
            <a:lvl1pPr>
              <a:buFont typeface="Arial" panose="020B0604020202020204" pitchFamily="34" charset="0"/>
              <a:buChar char="•"/>
              <a:defRPr sz="2400"/>
            </a:lvl1pPr>
            <a:lvl2pPr>
              <a:buFont typeface="Arial" panose="020B0604020202020204" pitchFamily="34" charset="0"/>
              <a:buChar char="•"/>
              <a:defRPr sz="2000"/>
            </a:lvl2pPr>
            <a:lvl3pPr>
              <a:buFont typeface="Arial" panose="020B0604020202020204" pitchFamily="34" charset="0"/>
              <a:buChar char="•"/>
              <a:defRPr sz="1600"/>
            </a:lvl3pPr>
            <a:lvl4pPr>
              <a:buFont typeface="Arial" panose="020B0604020202020204" pitchFamily="34" charset="0"/>
              <a:buChar char="•"/>
              <a:defRPr sz="1400"/>
            </a:lvl4pPr>
            <a:lvl5pPr>
              <a:buFont typeface="Arial" panose="020B0604020202020204" pitchFamily="34" charset="0"/>
              <a:buChar char="•"/>
              <a:defRPr sz="12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A445967-B221-3F4F-A7C9-C33142ED9AA5}"/>
              </a:ext>
            </a:extLst>
          </p:cNvPr>
          <p:cNvSpPr>
            <a:spLocks noGrp="1"/>
          </p:cNvSpPr>
          <p:nvPr>
            <p:ph type="body" sz="half" idx="2"/>
          </p:nvPr>
        </p:nvSpPr>
        <p:spPr>
          <a:xfrm>
            <a:off x="839788" y="218635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4F77F98-123E-9D49-BE51-BAD325BDE0B0}"/>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6" name="Platshållare för sidfot 5">
            <a:extLst>
              <a:ext uri="{FF2B5EF4-FFF2-40B4-BE49-F238E27FC236}">
                <a16:creationId xmlns:a16="http://schemas.microsoft.com/office/drawing/2014/main" id="{9A2706A0-A28A-9647-AF43-6379AA2800FB}"/>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7A102589-BBD9-3448-BE9A-72D0663F99FD}"/>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10" name="Bildobjekt 9">
            <a:extLst>
              <a:ext uri="{FF2B5EF4-FFF2-40B4-BE49-F238E27FC236}">
                <a16:creationId xmlns:a16="http://schemas.microsoft.com/office/drawing/2014/main" id="{6B2034F7-27BB-2C44-9B73-F8BCB6D5D31E}"/>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11" name="textruta 10">
            <a:extLst>
              <a:ext uri="{FF2B5EF4-FFF2-40B4-BE49-F238E27FC236}">
                <a16:creationId xmlns:a16="http://schemas.microsoft.com/office/drawing/2014/main" id="{FF10A461-A8BA-484B-9E6A-22C55C6778AD}"/>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Tree>
    <p:extLst>
      <p:ext uri="{BB962C8B-B14F-4D97-AF65-F5344CB8AC3E}">
        <p14:creationId xmlns:p14="http://schemas.microsoft.com/office/powerpoint/2010/main" val="2443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81BBB5-9C75-D748-9F3F-4BF160AB371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2E9DC48-51F1-3F4A-8FD7-6DF170835E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24DFE0F5-F077-764D-916C-612A2AB32F91}"/>
              </a:ext>
            </a:extLst>
          </p:cNvPr>
          <p:cNvSpPr>
            <a:spLocks noGrp="1"/>
          </p:cNvSpPr>
          <p:nvPr>
            <p:ph type="body" sz="half" idx="2"/>
          </p:nvPr>
        </p:nvSpPr>
        <p:spPr>
          <a:xfrm>
            <a:off x="839788" y="21746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E1509A0-AAD1-CC43-BD48-DFDE1C61FC36}"/>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6" name="Platshållare för sidfot 5">
            <a:extLst>
              <a:ext uri="{FF2B5EF4-FFF2-40B4-BE49-F238E27FC236}">
                <a16:creationId xmlns:a16="http://schemas.microsoft.com/office/drawing/2014/main" id="{C22481D9-BD50-DB46-8BF1-402212036642}"/>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BFA41F5C-0E79-A048-8E4A-C61A8B157355}"/>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10" name="Bildobjekt 9">
            <a:extLst>
              <a:ext uri="{FF2B5EF4-FFF2-40B4-BE49-F238E27FC236}">
                <a16:creationId xmlns:a16="http://schemas.microsoft.com/office/drawing/2014/main" id="{A4C0F801-595F-E64C-B2D7-B634D7023506}"/>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11" name="textruta 10">
            <a:extLst>
              <a:ext uri="{FF2B5EF4-FFF2-40B4-BE49-F238E27FC236}">
                <a16:creationId xmlns:a16="http://schemas.microsoft.com/office/drawing/2014/main" id="{966272BA-F384-1246-81A0-E17AE8F1E420}"/>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Tree>
    <p:extLst>
      <p:ext uri="{BB962C8B-B14F-4D97-AF65-F5344CB8AC3E}">
        <p14:creationId xmlns:p14="http://schemas.microsoft.com/office/powerpoint/2010/main" val="110597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E2BA523-6B8E-A140-A760-90D13F931E1B}"/>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3" name="Platshållare för sidfot 2">
            <a:extLst>
              <a:ext uri="{FF2B5EF4-FFF2-40B4-BE49-F238E27FC236}">
                <a16:creationId xmlns:a16="http://schemas.microsoft.com/office/drawing/2014/main" id="{B862F89B-7681-B246-A633-80786CEA0C6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65D4B475-031B-EE44-905F-14AD8DB4A6D7}"/>
              </a:ext>
            </a:extLst>
          </p:cNvPr>
          <p:cNvSpPr>
            <a:spLocks noGrp="1"/>
          </p:cNvSpPr>
          <p:nvPr>
            <p:ph type="sldNum" sz="quarter" idx="12"/>
          </p:nvPr>
        </p:nvSpPr>
        <p:spPr/>
        <p:txBody>
          <a:bodyPr/>
          <a:lstStyle/>
          <a:p>
            <a:fld id="{365F8528-AA18-C149-8731-0FF2A076D73C}" type="slidenum">
              <a:rPr lang="sv-SE" smtClean="0"/>
              <a:t>‹#›</a:t>
            </a:fld>
            <a:endParaRPr lang="sv-SE" dirty="0"/>
          </a:p>
        </p:txBody>
      </p:sp>
      <p:sp>
        <p:nvSpPr>
          <p:cNvPr id="10" name="Platshållare för text 9">
            <a:extLst>
              <a:ext uri="{FF2B5EF4-FFF2-40B4-BE49-F238E27FC236}">
                <a16:creationId xmlns:a16="http://schemas.microsoft.com/office/drawing/2014/main" id="{3985D640-F9F6-BF48-8206-0D1B46B5C86D}"/>
              </a:ext>
            </a:extLst>
          </p:cNvPr>
          <p:cNvSpPr>
            <a:spLocks noGrp="1"/>
          </p:cNvSpPr>
          <p:nvPr>
            <p:ph type="body" sz="quarter" idx="13" hasCustomPrompt="1"/>
          </p:nvPr>
        </p:nvSpPr>
        <p:spPr>
          <a:xfrm>
            <a:off x="921327" y="2668725"/>
            <a:ext cx="5884863" cy="2978150"/>
          </a:xfrm>
        </p:spPr>
        <p:txBody>
          <a:bodyPr/>
          <a:lstStyle>
            <a:lvl1pPr algn="l">
              <a:buNone/>
              <a:defRPr sz="1600"/>
            </a:lvl1pPr>
          </a:lstStyle>
          <a:p>
            <a:pPr lvl="0"/>
            <a:r>
              <a:rPr lang="sv-SE"/>
              <a:t>Skriv din text här…</a:t>
            </a:r>
          </a:p>
        </p:txBody>
      </p:sp>
      <p:sp>
        <p:nvSpPr>
          <p:cNvPr id="11" name="Rubrik 1">
            <a:extLst>
              <a:ext uri="{FF2B5EF4-FFF2-40B4-BE49-F238E27FC236}">
                <a16:creationId xmlns:a16="http://schemas.microsoft.com/office/drawing/2014/main" id="{21F01950-C15F-474B-9363-3E42EEC36B92}"/>
              </a:ext>
            </a:extLst>
          </p:cNvPr>
          <p:cNvSpPr>
            <a:spLocks noGrp="1"/>
          </p:cNvSpPr>
          <p:nvPr>
            <p:ph type="title"/>
          </p:nvPr>
        </p:nvSpPr>
        <p:spPr>
          <a:xfrm>
            <a:off x="838200" y="892014"/>
            <a:ext cx="10515600" cy="1325563"/>
          </a:xfrm>
        </p:spPr>
        <p:txBody>
          <a:bodyPr/>
          <a:lstStyle/>
          <a:p>
            <a:r>
              <a:rPr lang="sv-SE"/>
              <a:t>Klicka här för att ändra mall för rubrikformat</a:t>
            </a:r>
          </a:p>
        </p:txBody>
      </p:sp>
    </p:spTree>
    <p:extLst>
      <p:ext uri="{BB962C8B-B14F-4D97-AF65-F5344CB8AC3E}">
        <p14:creationId xmlns:p14="http://schemas.microsoft.com/office/powerpoint/2010/main" val="352483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E2BA523-6B8E-A140-A760-90D13F931E1B}"/>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3" name="Platshållare för sidfot 2">
            <a:extLst>
              <a:ext uri="{FF2B5EF4-FFF2-40B4-BE49-F238E27FC236}">
                <a16:creationId xmlns:a16="http://schemas.microsoft.com/office/drawing/2014/main" id="{B862F89B-7681-B246-A633-80786CEA0C6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65D4B475-031B-EE44-905F-14AD8DB4A6D7}"/>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6" name="Bildobjekt 5">
            <a:extLst>
              <a:ext uri="{FF2B5EF4-FFF2-40B4-BE49-F238E27FC236}">
                <a16:creationId xmlns:a16="http://schemas.microsoft.com/office/drawing/2014/main" id="{54F1D2F7-C207-AB4C-B7AF-727A8D8FB951}"/>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8" name="textruta 7">
            <a:extLst>
              <a:ext uri="{FF2B5EF4-FFF2-40B4-BE49-F238E27FC236}">
                <a16:creationId xmlns:a16="http://schemas.microsoft.com/office/drawing/2014/main" id="{5E29530B-1401-7743-8358-97742B2FBFFF}"/>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Tree>
    <p:extLst>
      <p:ext uri="{BB962C8B-B14F-4D97-AF65-F5344CB8AC3E}">
        <p14:creationId xmlns:p14="http://schemas.microsoft.com/office/powerpoint/2010/main" val="3987811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5824228-1568-F44E-817B-FDA6A8425F37}"/>
              </a:ext>
            </a:extLst>
          </p:cNvPr>
          <p:cNvSpPr/>
          <p:nvPr userDrawn="1"/>
        </p:nvSpPr>
        <p:spPr>
          <a:xfrm>
            <a:off x="0" y="0"/>
            <a:ext cx="12192000" cy="6858000"/>
          </a:xfrm>
          <a:prstGeom prst="rect">
            <a:avLst/>
          </a:prstGeom>
          <a:solidFill>
            <a:srgbClr val="E299B0">
              <a:alpha val="7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datum 1">
            <a:extLst>
              <a:ext uri="{FF2B5EF4-FFF2-40B4-BE49-F238E27FC236}">
                <a16:creationId xmlns:a16="http://schemas.microsoft.com/office/drawing/2014/main" id="{5E2BA523-6B8E-A140-A760-90D13F931E1B}"/>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3" name="Platshållare för sidfot 2">
            <a:extLst>
              <a:ext uri="{FF2B5EF4-FFF2-40B4-BE49-F238E27FC236}">
                <a16:creationId xmlns:a16="http://schemas.microsoft.com/office/drawing/2014/main" id="{B862F89B-7681-B246-A633-80786CEA0C6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65D4B475-031B-EE44-905F-14AD8DB4A6D7}"/>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8" name="Bildobjekt 7">
            <a:extLst>
              <a:ext uri="{FF2B5EF4-FFF2-40B4-BE49-F238E27FC236}">
                <a16:creationId xmlns:a16="http://schemas.microsoft.com/office/drawing/2014/main" id="{DDDD444D-2916-894B-A7E9-D8FA13815743}"/>
              </a:ext>
            </a:extLst>
          </p:cNvPr>
          <p:cNvPicPr>
            <a:picLocks noChangeAspect="1"/>
          </p:cNvPicPr>
          <p:nvPr userDrawn="1"/>
        </p:nvPicPr>
        <p:blipFill>
          <a:blip r:embed="rId2"/>
          <a:stretch>
            <a:fillRect/>
          </a:stretch>
        </p:blipFill>
        <p:spPr>
          <a:xfrm>
            <a:off x="11353800" y="268864"/>
            <a:ext cx="508649" cy="726350"/>
          </a:xfrm>
          <a:prstGeom prst="rect">
            <a:avLst/>
          </a:prstGeom>
        </p:spPr>
      </p:pic>
    </p:spTree>
    <p:extLst>
      <p:ext uri="{BB962C8B-B14F-4D97-AF65-F5344CB8AC3E}">
        <p14:creationId xmlns:p14="http://schemas.microsoft.com/office/powerpoint/2010/main" val="280667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To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5824228-1568-F44E-817B-FDA6A8425F37}"/>
              </a:ext>
            </a:extLst>
          </p:cNvPr>
          <p:cNvSpPr/>
          <p:nvPr userDrawn="1"/>
        </p:nvSpPr>
        <p:spPr>
          <a:xfrm>
            <a:off x="0" y="0"/>
            <a:ext cx="12192000" cy="6858000"/>
          </a:xfrm>
          <a:prstGeom prst="rect">
            <a:avLst/>
          </a:prstGeom>
          <a:solidFill>
            <a:srgbClr val="F4EA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datum 1">
            <a:extLst>
              <a:ext uri="{FF2B5EF4-FFF2-40B4-BE49-F238E27FC236}">
                <a16:creationId xmlns:a16="http://schemas.microsoft.com/office/drawing/2014/main" id="{5E2BA523-6B8E-A140-A760-90D13F931E1B}"/>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3" name="Platshållare för sidfot 2">
            <a:extLst>
              <a:ext uri="{FF2B5EF4-FFF2-40B4-BE49-F238E27FC236}">
                <a16:creationId xmlns:a16="http://schemas.microsoft.com/office/drawing/2014/main" id="{B862F89B-7681-B246-A633-80786CEA0C6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65D4B475-031B-EE44-905F-14AD8DB4A6D7}"/>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8" name="Bildobjekt 7">
            <a:extLst>
              <a:ext uri="{FF2B5EF4-FFF2-40B4-BE49-F238E27FC236}">
                <a16:creationId xmlns:a16="http://schemas.microsoft.com/office/drawing/2014/main" id="{DDDD444D-2916-894B-A7E9-D8FA13815743}"/>
              </a:ext>
            </a:extLst>
          </p:cNvPr>
          <p:cNvPicPr>
            <a:picLocks noChangeAspect="1"/>
          </p:cNvPicPr>
          <p:nvPr userDrawn="1"/>
        </p:nvPicPr>
        <p:blipFill>
          <a:blip r:embed="rId2"/>
          <a:stretch>
            <a:fillRect/>
          </a:stretch>
        </p:blipFill>
        <p:spPr>
          <a:xfrm>
            <a:off x="11353800" y="268864"/>
            <a:ext cx="508649" cy="726350"/>
          </a:xfrm>
          <a:prstGeom prst="rect">
            <a:avLst/>
          </a:prstGeom>
        </p:spPr>
      </p:pic>
      <p:pic>
        <p:nvPicPr>
          <p:cNvPr id="5" name="Bildobjekt 4">
            <a:extLst>
              <a:ext uri="{FF2B5EF4-FFF2-40B4-BE49-F238E27FC236}">
                <a16:creationId xmlns:a16="http://schemas.microsoft.com/office/drawing/2014/main" id="{C9463E7B-16D1-E462-94A5-FC73FF4CCEA6}"/>
              </a:ext>
            </a:extLst>
          </p:cNvPr>
          <p:cNvPicPr>
            <a:picLocks noChangeAspect="1"/>
          </p:cNvPicPr>
          <p:nvPr userDrawn="1"/>
        </p:nvPicPr>
        <p:blipFill>
          <a:blip r:embed="rId3"/>
          <a:stretch>
            <a:fillRect/>
          </a:stretch>
        </p:blipFill>
        <p:spPr>
          <a:xfrm>
            <a:off x="0" y="136525"/>
            <a:ext cx="4368800" cy="3360615"/>
          </a:xfrm>
          <a:prstGeom prst="rect">
            <a:avLst/>
          </a:prstGeom>
        </p:spPr>
      </p:pic>
    </p:spTree>
    <p:extLst>
      <p:ext uri="{BB962C8B-B14F-4D97-AF65-F5344CB8AC3E}">
        <p14:creationId xmlns:p14="http://schemas.microsoft.com/office/powerpoint/2010/main" val="775972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5824228-1568-F44E-817B-FDA6A8425F37}"/>
              </a:ext>
            </a:extLst>
          </p:cNvPr>
          <p:cNvSpPr/>
          <p:nvPr userDrawn="1"/>
        </p:nvSpPr>
        <p:spPr>
          <a:xfrm>
            <a:off x="0" y="0"/>
            <a:ext cx="12192000" cy="6858000"/>
          </a:xfrm>
          <a:prstGeom prst="rect">
            <a:avLst/>
          </a:prstGeom>
          <a:solidFill>
            <a:srgbClr val="B7D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datum 1">
            <a:extLst>
              <a:ext uri="{FF2B5EF4-FFF2-40B4-BE49-F238E27FC236}">
                <a16:creationId xmlns:a16="http://schemas.microsoft.com/office/drawing/2014/main" id="{5E2BA523-6B8E-A140-A760-90D13F931E1B}"/>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3" name="Platshållare för sidfot 2">
            <a:extLst>
              <a:ext uri="{FF2B5EF4-FFF2-40B4-BE49-F238E27FC236}">
                <a16:creationId xmlns:a16="http://schemas.microsoft.com/office/drawing/2014/main" id="{B862F89B-7681-B246-A633-80786CEA0C65}"/>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65D4B475-031B-EE44-905F-14AD8DB4A6D7}"/>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8" name="Bildobjekt 7">
            <a:extLst>
              <a:ext uri="{FF2B5EF4-FFF2-40B4-BE49-F238E27FC236}">
                <a16:creationId xmlns:a16="http://schemas.microsoft.com/office/drawing/2014/main" id="{125975CB-5229-CC42-8747-93411C9311FB}"/>
              </a:ext>
            </a:extLst>
          </p:cNvPr>
          <p:cNvPicPr>
            <a:picLocks noChangeAspect="1"/>
          </p:cNvPicPr>
          <p:nvPr userDrawn="1"/>
        </p:nvPicPr>
        <p:blipFill>
          <a:blip r:embed="rId2"/>
          <a:stretch>
            <a:fillRect/>
          </a:stretch>
        </p:blipFill>
        <p:spPr>
          <a:xfrm>
            <a:off x="11353800" y="329823"/>
            <a:ext cx="452613" cy="646331"/>
          </a:xfrm>
          <a:prstGeom prst="rect">
            <a:avLst/>
          </a:prstGeom>
        </p:spPr>
      </p:pic>
    </p:spTree>
    <p:extLst>
      <p:ext uri="{BB962C8B-B14F-4D97-AF65-F5344CB8AC3E}">
        <p14:creationId xmlns:p14="http://schemas.microsoft.com/office/powerpoint/2010/main" val="247682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Tom">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5824228-1568-F44E-817B-FDA6A8425F37}"/>
              </a:ext>
            </a:extLst>
          </p:cNvPr>
          <p:cNvSpPr/>
          <p:nvPr userDrawn="1"/>
        </p:nvSpPr>
        <p:spPr>
          <a:xfrm>
            <a:off x="0" y="0"/>
            <a:ext cx="12192000" cy="6858000"/>
          </a:xfrm>
          <a:prstGeom prst="rect">
            <a:avLst/>
          </a:prstGeom>
          <a:solidFill>
            <a:srgbClr val="A8B6C5">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datum 1">
            <a:extLst>
              <a:ext uri="{FF2B5EF4-FFF2-40B4-BE49-F238E27FC236}">
                <a16:creationId xmlns:a16="http://schemas.microsoft.com/office/drawing/2014/main" id="{5E2BA523-6B8E-A140-A760-90D13F931E1B}"/>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3" name="Platshållare för sidfot 2">
            <a:extLst>
              <a:ext uri="{FF2B5EF4-FFF2-40B4-BE49-F238E27FC236}">
                <a16:creationId xmlns:a16="http://schemas.microsoft.com/office/drawing/2014/main" id="{B862F89B-7681-B246-A633-80786CEA0C65}"/>
              </a:ext>
            </a:extLst>
          </p:cNvPr>
          <p:cNvSpPr>
            <a:spLocks noGrp="1"/>
          </p:cNvSpPr>
          <p:nvPr>
            <p:ph type="ftr" sz="quarter" idx="11"/>
          </p:nvPr>
        </p:nvSpPr>
        <p:spPr/>
        <p:txBody>
          <a:bodyPr/>
          <a:lstStyle/>
          <a:p>
            <a:endParaRPr lang="sv-SE" dirty="0"/>
          </a:p>
        </p:txBody>
      </p:sp>
      <p:pic>
        <p:nvPicPr>
          <p:cNvPr id="8" name="Bildobjekt 7">
            <a:extLst>
              <a:ext uri="{FF2B5EF4-FFF2-40B4-BE49-F238E27FC236}">
                <a16:creationId xmlns:a16="http://schemas.microsoft.com/office/drawing/2014/main" id="{CE976584-1A0C-C245-B3F9-59CB0A8E01B3}"/>
              </a:ext>
            </a:extLst>
          </p:cNvPr>
          <p:cNvPicPr>
            <a:picLocks noChangeAspect="1"/>
          </p:cNvPicPr>
          <p:nvPr userDrawn="1"/>
        </p:nvPicPr>
        <p:blipFill>
          <a:blip r:embed="rId2"/>
          <a:stretch>
            <a:fillRect/>
          </a:stretch>
        </p:blipFill>
        <p:spPr>
          <a:xfrm>
            <a:off x="11252483" y="299343"/>
            <a:ext cx="452613" cy="646331"/>
          </a:xfrm>
          <a:prstGeom prst="rect">
            <a:avLst/>
          </a:prstGeom>
        </p:spPr>
      </p:pic>
    </p:spTree>
    <p:extLst>
      <p:ext uri="{BB962C8B-B14F-4D97-AF65-F5344CB8AC3E}">
        <p14:creationId xmlns:p14="http://schemas.microsoft.com/office/powerpoint/2010/main" val="22641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B5DC384-C2D8-4A46-BE5D-725CA600DFE1}"/>
              </a:ext>
            </a:extLst>
          </p:cNvPr>
          <p:cNvSpPr>
            <a:spLocks noGrp="1"/>
          </p:cNvSpPr>
          <p:nvPr>
            <p:ph idx="1"/>
          </p:nvPr>
        </p:nvSpPr>
        <p:spPr>
          <a:xfrm>
            <a:off x="838200" y="2252554"/>
            <a:ext cx="10515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28D6954-DA1D-744D-9B2B-F8B30D644E59}"/>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5" name="Platshållare för sidfot 4">
            <a:extLst>
              <a:ext uri="{FF2B5EF4-FFF2-40B4-BE49-F238E27FC236}">
                <a16:creationId xmlns:a16="http://schemas.microsoft.com/office/drawing/2014/main" id="{25A8004E-72F0-6144-8E51-2C6AFF9D2B2F}"/>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7D304F22-76F6-5840-BD3A-BC920C3E4C90}"/>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9" name="Bildobjekt 8">
            <a:extLst>
              <a:ext uri="{FF2B5EF4-FFF2-40B4-BE49-F238E27FC236}">
                <a16:creationId xmlns:a16="http://schemas.microsoft.com/office/drawing/2014/main" id="{3DBA6C31-6D9F-6D48-857E-F699F6374C3D}"/>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10" name="textruta 9">
            <a:extLst>
              <a:ext uri="{FF2B5EF4-FFF2-40B4-BE49-F238E27FC236}">
                <a16:creationId xmlns:a16="http://schemas.microsoft.com/office/drawing/2014/main" id="{D1B008F6-24D9-D54B-B14F-4801689955BB}"/>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
        <p:nvSpPr>
          <p:cNvPr id="11" name="Rubrik 1">
            <a:extLst>
              <a:ext uri="{FF2B5EF4-FFF2-40B4-BE49-F238E27FC236}">
                <a16:creationId xmlns:a16="http://schemas.microsoft.com/office/drawing/2014/main" id="{E8DC8021-0933-1D42-8F06-FF74B84F44C5}"/>
              </a:ext>
            </a:extLst>
          </p:cNvPr>
          <p:cNvSpPr>
            <a:spLocks noGrp="1"/>
          </p:cNvSpPr>
          <p:nvPr>
            <p:ph type="title"/>
          </p:nvPr>
        </p:nvSpPr>
        <p:spPr>
          <a:xfrm>
            <a:off x="838200" y="904997"/>
            <a:ext cx="10515600" cy="1325563"/>
          </a:xfrm>
        </p:spPr>
        <p:txBody>
          <a:bodyPr/>
          <a:lstStyle/>
          <a:p>
            <a:r>
              <a:rPr lang="sv-SE"/>
              <a:t>Klicka här för att ändra mall för rubrikformat</a:t>
            </a:r>
          </a:p>
        </p:txBody>
      </p:sp>
    </p:spTree>
    <p:extLst>
      <p:ext uri="{BB962C8B-B14F-4D97-AF65-F5344CB8AC3E}">
        <p14:creationId xmlns:p14="http://schemas.microsoft.com/office/powerpoint/2010/main" val="190271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C9F38F-3117-6441-BD3E-043E9861A98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1B9B122-6331-A748-BCDA-40BC92BEC5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04481E2-0E32-2D40-B14D-8BC48596BED8}"/>
              </a:ext>
            </a:extLst>
          </p:cNvPr>
          <p:cNvSpPr>
            <a:spLocks noGrp="1"/>
          </p:cNvSpPr>
          <p:nvPr>
            <p:ph type="dt" sz="half" idx="10"/>
          </p:nvPr>
        </p:nvSpPr>
        <p:spPr/>
        <p:txBody>
          <a:bodyPr/>
          <a:lstStyle/>
          <a:p>
            <a:fld id="{59C435BE-F30E-774C-975B-8FBD2D3F42B4}" type="datetimeFigureOut">
              <a:rPr lang="sv-SE" smtClean="0"/>
              <a:t>2023-04-28</a:t>
            </a:fld>
            <a:endParaRPr lang="sv-SE" dirty="0"/>
          </a:p>
        </p:txBody>
      </p:sp>
      <p:sp>
        <p:nvSpPr>
          <p:cNvPr id="5" name="Platshållare för sidfot 4">
            <a:extLst>
              <a:ext uri="{FF2B5EF4-FFF2-40B4-BE49-F238E27FC236}">
                <a16:creationId xmlns:a16="http://schemas.microsoft.com/office/drawing/2014/main" id="{B8E09C31-702B-F64E-B83D-693F1303DE30}"/>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9D70B75-9C8A-0748-AA5C-1CE0BE7E5E6D}"/>
              </a:ext>
            </a:extLst>
          </p:cNvPr>
          <p:cNvSpPr>
            <a:spLocks noGrp="1"/>
          </p:cNvSpPr>
          <p:nvPr>
            <p:ph type="sldNum" sz="quarter" idx="12"/>
          </p:nvPr>
        </p:nvSpPr>
        <p:spPr/>
        <p:txBody>
          <a:bodyPr/>
          <a:lstStyle/>
          <a:p>
            <a:fld id="{365F8528-AA18-C149-8731-0FF2A076D73C}" type="slidenum">
              <a:rPr lang="sv-SE" smtClean="0"/>
              <a:t>‹#›</a:t>
            </a:fld>
            <a:endParaRPr lang="sv-SE" dirty="0"/>
          </a:p>
        </p:txBody>
      </p:sp>
      <p:pic>
        <p:nvPicPr>
          <p:cNvPr id="9" name="Bildobjekt 8">
            <a:extLst>
              <a:ext uri="{FF2B5EF4-FFF2-40B4-BE49-F238E27FC236}">
                <a16:creationId xmlns:a16="http://schemas.microsoft.com/office/drawing/2014/main" id="{98D06F92-8F28-F947-BEF6-90A258E7FC28}"/>
              </a:ext>
            </a:extLst>
          </p:cNvPr>
          <p:cNvPicPr>
            <a:picLocks noChangeAspect="1"/>
          </p:cNvPicPr>
          <p:nvPr userDrawn="1"/>
        </p:nvPicPr>
        <p:blipFill>
          <a:blip r:embed="rId2"/>
          <a:stretch>
            <a:fillRect/>
          </a:stretch>
        </p:blipFill>
        <p:spPr>
          <a:xfrm>
            <a:off x="8325993" y="6212464"/>
            <a:ext cx="351296" cy="501650"/>
          </a:xfrm>
          <a:prstGeom prst="rect">
            <a:avLst/>
          </a:prstGeom>
        </p:spPr>
      </p:pic>
      <p:sp>
        <p:nvSpPr>
          <p:cNvPr id="10" name="textruta 9">
            <a:extLst>
              <a:ext uri="{FF2B5EF4-FFF2-40B4-BE49-F238E27FC236}">
                <a16:creationId xmlns:a16="http://schemas.microsoft.com/office/drawing/2014/main" id="{6BC333BA-3158-7F49-B8FE-08E08F0082A1}"/>
              </a:ext>
            </a:extLst>
          </p:cNvPr>
          <p:cNvSpPr txBox="1"/>
          <p:nvPr userDrawn="1"/>
        </p:nvSpPr>
        <p:spPr>
          <a:xfrm>
            <a:off x="8765113" y="6280727"/>
            <a:ext cx="31796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Arvo" panose="02000000000000000000" pitchFamily="2" charset="77"/>
                <a:ea typeface="+mn-ea"/>
                <a:cs typeface="+mn-cs"/>
              </a:rPr>
              <a:t>Levla är ett hälsoprojekt för barn och unga på initiativ</a:t>
            </a:r>
            <a:br>
              <a:rPr lang="sv-SE" sz="900" kern="1200" dirty="0">
                <a:solidFill>
                  <a:schemeClr val="tx1"/>
                </a:solidFill>
                <a:effectLst/>
                <a:latin typeface="Arvo" panose="02000000000000000000" pitchFamily="2" charset="77"/>
                <a:ea typeface="+mn-ea"/>
                <a:cs typeface="+mn-cs"/>
              </a:rPr>
            </a:br>
            <a:r>
              <a:rPr lang="sv-SE" sz="900" kern="1200" dirty="0">
                <a:solidFill>
                  <a:schemeClr val="tx1"/>
                </a:solidFill>
                <a:effectLst/>
                <a:latin typeface="Arvo" panose="02000000000000000000" pitchFamily="2" charset="77"/>
                <a:ea typeface="+mn-ea"/>
                <a:cs typeface="+mn-cs"/>
              </a:rPr>
              <a:t>av Regionalt cancercentrun Stockholm Gotland</a:t>
            </a:r>
          </a:p>
          <a:p>
            <a:endParaRPr lang="sv-SE" dirty="0"/>
          </a:p>
        </p:txBody>
      </p:sp>
    </p:spTree>
    <p:extLst>
      <p:ext uri="{BB962C8B-B14F-4D97-AF65-F5344CB8AC3E}">
        <p14:creationId xmlns:p14="http://schemas.microsoft.com/office/powerpoint/2010/main" val="378572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1A1F6A3-DEA6-F04C-B5DB-53C7BF0393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5B80E22-FF01-6843-B3B9-17744F37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F91CD7DE-DF11-254A-9EFA-3F13A6A0B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435BE-F30E-774C-975B-8FBD2D3F42B4}" type="datetimeFigureOut">
              <a:rPr lang="sv-SE" smtClean="0"/>
              <a:t>2023-04-28</a:t>
            </a:fld>
            <a:endParaRPr lang="sv-SE" dirty="0"/>
          </a:p>
        </p:txBody>
      </p:sp>
      <p:sp>
        <p:nvSpPr>
          <p:cNvPr id="5" name="Platshållare för sidfot 4">
            <a:extLst>
              <a:ext uri="{FF2B5EF4-FFF2-40B4-BE49-F238E27FC236}">
                <a16:creationId xmlns:a16="http://schemas.microsoft.com/office/drawing/2014/main" id="{809D1AA5-392D-BE4B-9535-EBCA1A9258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FB910D94-E7F3-8A48-ABBB-2EB319374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F8528-AA18-C149-8731-0FF2A076D73C}" type="slidenum">
              <a:rPr lang="sv-SE" smtClean="0"/>
              <a:t>‹#›</a:t>
            </a:fld>
            <a:endParaRPr lang="sv-SE" dirty="0"/>
          </a:p>
        </p:txBody>
      </p:sp>
    </p:spTree>
    <p:extLst>
      <p:ext uri="{BB962C8B-B14F-4D97-AF65-F5344CB8AC3E}">
        <p14:creationId xmlns:p14="http://schemas.microsoft.com/office/powerpoint/2010/main" val="372050884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60" r:id="rId4"/>
    <p:sldLayoutId id="2147483665" r:id="rId5"/>
    <p:sldLayoutId id="2147483662" r:id="rId6"/>
    <p:sldLayoutId id="2147483661" r:id="rId7"/>
    <p:sldLayoutId id="2147483650" r:id="rId8"/>
    <p:sldLayoutId id="2147483651" r:id="rId9"/>
    <p:sldLayoutId id="2147483652" r:id="rId10"/>
    <p:sldLayoutId id="2147483654" r:id="rId11"/>
    <p:sldLayoutId id="2147483656" r:id="rId12"/>
    <p:sldLayoutId id="2147483657" r:id="rId13"/>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ubrik 2">
            <a:extLst>
              <a:ext uri="{FF2B5EF4-FFF2-40B4-BE49-F238E27FC236}">
                <a16:creationId xmlns:a16="http://schemas.microsoft.com/office/drawing/2014/main" id="{7EBD064F-03D4-977F-F271-5F5BE47DE7CC}"/>
              </a:ext>
            </a:extLst>
          </p:cNvPr>
          <p:cNvSpPr>
            <a:spLocks noGrp="1"/>
          </p:cNvSpPr>
          <p:nvPr>
            <p:ph type="title"/>
          </p:nvPr>
        </p:nvSpPr>
        <p:spPr>
          <a:xfrm>
            <a:off x="685413" y="1385201"/>
            <a:ext cx="7660301" cy="1330841"/>
          </a:xfrm>
        </p:spPr>
        <p:txBody>
          <a:bodyPr vert="horz" lIns="91440" tIns="45720" rIns="91440" bIns="45720" rtlCol="0" anchor="ctr">
            <a:noAutofit/>
          </a:bodyPr>
          <a:lstStyle/>
          <a:p>
            <a:r>
              <a:rPr lang="sv-SE" sz="6000" b="1" dirty="0"/>
              <a:t>Har du koll på hur hälsan hänger ihop med vad vi äter?</a:t>
            </a:r>
            <a:endParaRPr lang="en-US" sz="6000" b="1" dirty="0"/>
          </a:p>
        </p:txBody>
      </p:sp>
      <p:sp>
        <p:nvSpPr>
          <p:cNvPr id="2" name="Platshållare för text 1">
            <a:extLst>
              <a:ext uri="{FF2B5EF4-FFF2-40B4-BE49-F238E27FC236}">
                <a16:creationId xmlns:a16="http://schemas.microsoft.com/office/drawing/2014/main" id="{E43BD629-E7AE-9D05-130F-4722320FCDEF}"/>
              </a:ext>
            </a:extLst>
          </p:cNvPr>
          <p:cNvSpPr>
            <a:spLocks noGrp="1"/>
          </p:cNvSpPr>
          <p:nvPr>
            <p:ph type="body" sz="quarter" idx="13"/>
          </p:nvPr>
        </p:nvSpPr>
        <p:spPr>
          <a:xfrm>
            <a:off x="685413" y="3871424"/>
            <a:ext cx="4958966" cy="2057166"/>
          </a:xfrm>
        </p:spPr>
        <p:txBody>
          <a:bodyPr vert="horz" lIns="91440" tIns="45720" rIns="91440" bIns="45720" rtlCol="0">
            <a:normAutofit/>
          </a:bodyPr>
          <a:lstStyle/>
          <a:p>
            <a:pPr marL="14288" indent="-14288"/>
            <a:r>
              <a:rPr lang="sv-SE" sz="2400" dirty="0">
                <a:solidFill>
                  <a:schemeClr val="tx1"/>
                </a:solidFill>
                <a:latin typeface="Arial" panose="020B0604020202020204" pitchFamily="34" charset="0"/>
                <a:cs typeface="Arial" panose="020B0604020202020204" pitchFamily="34" charset="0"/>
              </a:rPr>
              <a:t>Här är 11 faktafrågor som bygger på forskning och statistik. Välj det eller de alternativ du tror är rätt!</a:t>
            </a:r>
          </a:p>
        </p:txBody>
      </p:sp>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dobjekt 5">
            <a:extLst>
              <a:ext uri="{FF2B5EF4-FFF2-40B4-BE49-F238E27FC236}">
                <a16:creationId xmlns:a16="http://schemas.microsoft.com/office/drawing/2014/main" id="{524CCA54-6965-162F-FDFC-42BA03F704BE}"/>
              </a:ext>
            </a:extLst>
          </p:cNvPr>
          <p:cNvPicPr>
            <a:picLocks noChangeAspect="1"/>
          </p:cNvPicPr>
          <p:nvPr/>
        </p:nvPicPr>
        <p:blipFill>
          <a:blip r:embed="rId2"/>
          <a:stretch>
            <a:fillRect/>
          </a:stretch>
        </p:blipFill>
        <p:spPr>
          <a:xfrm>
            <a:off x="8345714" y="1730194"/>
            <a:ext cx="2708547" cy="3721544"/>
          </a:xfrm>
          <a:prstGeom prst="rect">
            <a:avLst/>
          </a:prstGeom>
        </p:spPr>
      </p:pic>
    </p:spTree>
    <p:extLst>
      <p:ext uri="{BB962C8B-B14F-4D97-AF65-F5344CB8AC3E}">
        <p14:creationId xmlns:p14="http://schemas.microsoft.com/office/powerpoint/2010/main" val="4264239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80236EE-2856-1A34-528B-C6818B58024D}"/>
              </a:ext>
            </a:extLst>
          </p:cNvPr>
          <p:cNvPicPr>
            <a:picLocks noChangeAspect="1"/>
          </p:cNvPicPr>
          <p:nvPr/>
        </p:nvPicPr>
        <p:blipFill>
          <a:blip r:embed="rId2"/>
          <a:stretch>
            <a:fillRect/>
          </a:stretch>
        </p:blipFill>
        <p:spPr>
          <a:xfrm>
            <a:off x="0" y="0"/>
            <a:ext cx="12246428" cy="6858000"/>
          </a:xfrm>
          <a:prstGeom prst="rect">
            <a:avLst/>
          </a:prstGeom>
        </p:spPr>
      </p:pic>
      <p:sp>
        <p:nvSpPr>
          <p:cNvPr id="5" name="Platshållare för text 1">
            <a:extLst>
              <a:ext uri="{FF2B5EF4-FFF2-40B4-BE49-F238E27FC236}">
                <a16:creationId xmlns:a16="http://schemas.microsoft.com/office/drawing/2014/main" id="{EFE4287C-4F8B-F6BC-2D53-6699965DD035}"/>
              </a:ext>
            </a:extLst>
          </p:cNvPr>
          <p:cNvSpPr>
            <a:spLocks noGrp="1"/>
          </p:cNvSpPr>
          <p:nvPr>
            <p:ph type="body" sz="quarter" idx="13"/>
          </p:nvPr>
        </p:nvSpPr>
        <p:spPr>
          <a:xfrm>
            <a:off x="851647" y="3274436"/>
            <a:ext cx="6490447" cy="3051139"/>
          </a:xfrm>
        </p:spPr>
        <p:txBody>
          <a:bodyPr>
            <a:normAutofit/>
          </a:bodyPr>
          <a:lstStyle/>
          <a:p>
            <a:pPr marL="514350" indent="-514350">
              <a:buFont typeface="+mj-lt"/>
              <a:buAutoNum type="alphaUcPeriod"/>
            </a:pPr>
            <a:r>
              <a:rPr lang="sv-SE" sz="2400" i="0" dirty="0">
                <a:effectLst/>
              </a:rPr>
              <a:t>Kött från lamm och gris, häst och ko</a:t>
            </a:r>
          </a:p>
          <a:p>
            <a:pPr marL="514350" indent="-514350">
              <a:buFont typeface="+mj-lt"/>
              <a:buAutoNum type="alphaUcPeriod"/>
            </a:pPr>
            <a:r>
              <a:rPr lang="sv-SE" sz="2400" i="0" dirty="0">
                <a:effectLst/>
              </a:rPr>
              <a:t>Kött från kyckling</a:t>
            </a:r>
          </a:p>
          <a:p>
            <a:pPr marL="514350" indent="-514350">
              <a:buFont typeface="+mj-lt"/>
              <a:buAutoNum type="alphaUcPeriod"/>
            </a:pPr>
            <a:r>
              <a:rPr lang="sv-SE" sz="2400" i="0" dirty="0">
                <a:effectLst/>
              </a:rPr>
              <a:t>Kött från älg och rådjur</a:t>
            </a:r>
          </a:p>
        </p:txBody>
      </p:sp>
      <p:sp>
        <p:nvSpPr>
          <p:cNvPr id="6" name="Rubrik 2">
            <a:extLst>
              <a:ext uri="{FF2B5EF4-FFF2-40B4-BE49-F238E27FC236}">
                <a16:creationId xmlns:a16="http://schemas.microsoft.com/office/drawing/2014/main" id="{670AEAC1-A77D-2A2D-D125-B7CB91EF3827}"/>
              </a:ext>
            </a:extLst>
          </p:cNvPr>
          <p:cNvSpPr>
            <a:spLocks noGrp="1"/>
          </p:cNvSpPr>
          <p:nvPr>
            <p:ph type="title"/>
          </p:nvPr>
        </p:nvSpPr>
        <p:spPr>
          <a:xfrm>
            <a:off x="851647" y="1107167"/>
            <a:ext cx="6763591" cy="1325563"/>
          </a:xfrm>
        </p:spPr>
        <p:txBody>
          <a:bodyPr>
            <a:noAutofit/>
          </a:bodyPr>
          <a:lstStyle/>
          <a:p>
            <a:r>
              <a:rPr lang="sv-SE" i="0" dirty="0">
                <a:solidFill>
                  <a:srgbClr val="333333"/>
                </a:solidFill>
                <a:effectLst/>
              </a:rPr>
              <a:t>Som vuxen kan det vara bra att äta mindre rött kött, både för hälsan och klimatet. Vad är INTE rött kött</a:t>
            </a:r>
            <a:r>
              <a:rPr lang="sv-SE" dirty="0">
                <a:solidFill>
                  <a:srgbClr val="333333"/>
                </a:solidFill>
              </a:rPr>
              <a:t>?</a:t>
            </a:r>
          </a:p>
        </p:txBody>
      </p:sp>
    </p:spTree>
    <p:extLst>
      <p:ext uri="{BB962C8B-B14F-4D97-AF65-F5344CB8AC3E}">
        <p14:creationId xmlns:p14="http://schemas.microsoft.com/office/powerpoint/2010/main" val="4108682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934D517-256B-CD56-C0E9-75F559480914}"/>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sv-SE" i="0" dirty="0">
                <a:solidFill>
                  <a:srgbClr val="333333"/>
                </a:solidFill>
                <a:effectLst/>
              </a:rPr>
              <a:t>Rätt svar B: </a:t>
            </a:r>
            <a:r>
              <a:rPr lang="sv-SE" b="1" i="0" dirty="0">
                <a:solidFill>
                  <a:srgbClr val="333333"/>
                </a:solidFill>
                <a:effectLst/>
              </a:rPr>
              <a:t>Kött från kyckling (=vitt kött)</a:t>
            </a:r>
            <a:endParaRPr lang="en-US" b="1" dirty="0"/>
          </a:p>
        </p:txBody>
      </p:sp>
      <p:pic>
        <p:nvPicPr>
          <p:cNvPr id="11" name="Bildobjekt 10">
            <a:extLst>
              <a:ext uri="{FF2B5EF4-FFF2-40B4-BE49-F238E27FC236}">
                <a16:creationId xmlns:a16="http://schemas.microsoft.com/office/drawing/2014/main" id="{6ED8AAB3-E8C8-E84C-DAD5-3FB9E999F49D}"/>
              </a:ext>
            </a:extLst>
          </p:cNvPr>
          <p:cNvPicPr>
            <a:picLocks noChangeAspect="1"/>
          </p:cNvPicPr>
          <p:nvPr/>
        </p:nvPicPr>
        <p:blipFill rotWithShape="1">
          <a:blip r:embed="rId2"/>
          <a:srcRect r="23536"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B6A8962B-7703-2E43-B883-838F56863A72}"/>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sv-SE" sz="2400" b="0" i="0" dirty="0">
                <a:solidFill>
                  <a:srgbClr val="333333"/>
                </a:solidFill>
                <a:effectLst/>
              </a:rPr>
              <a:t>Fågel och fisk räknas som vitt kött. Kom ihåg att rött kött innehåller mycket järn och det behöver man när man är ung och växer.</a:t>
            </a:r>
            <a:endParaRPr lang="en-US" sz="2400" dirty="0"/>
          </a:p>
        </p:txBody>
      </p:sp>
    </p:spTree>
    <p:extLst>
      <p:ext uri="{BB962C8B-B14F-4D97-AF65-F5344CB8AC3E}">
        <p14:creationId xmlns:p14="http://schemas.microsoft.com/office/powerpoint/2010/main" val="418499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34CA039-9C0B-1064-80A6-5D75F7674AC0}"/>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AE0C883A-F899-E01C-4D83-94D868DD7C4D}"/>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C92B9211-229D-350B-FD36-67C365DC30DE}"/>
              </a:ext>
            </a:extLst>
          </p:cNvPr>
          <p:cNvPicPr>
            <a:picLocks noChangeAspect="1"/>
          </p:cNvPicPr>
          <p:nvPr/>
        </p:nvPicPr>
        <p:blipFill>
          <a:blip r:embed="rId2"/>
          <a:stretch>
            <a:fillRect/>
          </a:stretch>
        </p:blipFill>
        <p:spPr>
          <a:xfrm>
            <a:off x="0" y="0"/>
            <a:ext cx="12246428" cy="6858000"/>
          </a:xfrm>
          <a:prstGeom prst="rect">
            <a:avLst/>
          </a:prstGeom>
        </p:spPr>
      </p:pic>
      <p:sp>
        <p:nvSpPr>
          <p:cNvPr id="5" name="Platshållare för text 1">
            <a:extLst>
              <a:ext uri="{FF2B5EF4-FFF2-40B4-BE49-F238E27FC236}">
                <a16:creationId xmlns:a16="http://schemas.microsoft.com/office/drawing/2014/main" id="{92EF13CE-667C-3028-D9FE-08D0B6375F6A}"/>
              </a:ext>
            </a:extLst>
          </p:cNvPr>
          <p:cNvSpPr txBox="1">
            <a:spLocks/>
          </p:cNvSpPr>
          <p:nvPr/>
        </p:nvSpPr>
        <p:spPr>
          <a:xfrm>
            <a:off x="851648" y="3274436"/>
            <a:ext cx="3630442" cy="305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sv-SE" sz="2400" dirty="0"/>
          </a:p>
        </p:txBody>
      </p:sp>
      <p:sp>
        <p:nvSpPr>
          <p:cNvPr id="6" name="Rubrik 2">
            <a:extLst>
              <a:ext uri="{FF2B5EF4-FFF2-40B4-BE49-F238E27FC236}">
                <a16:creationId xmlns:a16="http://schemas.microsoft.com/office/drawing/2014/main" id="{59DADCBD-059D-E923-BC3E-82DA24077604}"/>
              </a:ext>
            </a:extLst>
          </p:cNvPr>
          <p:cNvSpPr txBox="1">
            <a:spLocks/>
          </p:cNvSpPr>
          <p:nvPr/>
        </p:nvSpPr>
        <p:spPr>
          <a:xfrm>
            <a:off x="851647" y="1107167"/>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sv-SE" i="0" dirty="0">
                <a:solidFill>
                  <a:srgbClr val="333333"/>
                </a:solidFill>
                <a:effectLst/>
              </a:rPr>
              <a:t>Sortera följande grönsaker efter hur mycket näring de innehåller. Överst det med mest näring och underst det med minst?</a:t>
            </a:r>
            <a:endParaRPr lang="sv-SE" dirty="0">
              <a:solidFill>
                <a:srgbClr val="333333"/>
              </a:solidFill>
            </a:endParaRPr>
          </a:p>
        </p:txBody>
      </p:sp>
      <p:pic>
        <p:nvPicPr>
          <p:cNvPr id="10" name="Bildobjekt 9" descr="En bild som visar grönsak, inomhus, växt, spenat&#10;&#10;Automatiskt genererad beskrivning">
            <a:extLst>
              <a:ext uri="{FF2B5EF4-FFF2-40B4-BE49-F238E27FC236}">
                <a16:creationId xmlns:a16="http://schemas.microsoft.com/office/drawing/2014/main" id="{88F699F3-F13D-B351-6A9E-FB62579BE815}"/>
              </a:ext>
            </a:extLst>
          </p:cNvPr>
          <p:cNvPicPr>
            <a:picLocks noChangeAspect="1"/>
          </p:cNvPicPr>
          <p:nvPr/>
        </p:nvPicPr>
        <p:blipFill>
          <a:blip r:embed="rId3">
            <a:clrChange>
              <a:clrFrom>
                <a:srgbClr val="FDFFFE"/>
              </a:clrFrom>
              <a:clrTo>
                <a:srgbClr val="FDFFFE">
                  <a:alpha val="0"/>
                </a:srgbClr>
              </a:clrTo>
            </a:clrChange>
          </a:blip>
          <a:stretch>
            <a:fillRect/>
          </a:stretch>
        </p:blipFill>
        <p:spPr>
          <a:xfrm>
            <a:off x="4029843" y="3462387"/>
            <a:ext cx="1581150" cy="1390826"/>
          </a:xfrm>
          <a:prstGeom prst="rect">
            <a:avLst/>
          </a:prstGeom>
        </p:spPr>
      </p:pic>
      <p:pic>
        <p:nvPicPr>
          <p:cNvPr id="11" name="Bildobjekt 10" descr="En bild som visar morot, växt, grönsak, hand&#10;&#10;Automatiskt genererad beskrivning">
            <a:extLst>
              <a:ext uri="{FF2B5EF4-FFF2-40B4-BE49-F238E27FC236}">
                <a16:creationId xmlns:a16="http://schemas.microsoft.com/office/drawing/2014/main" id="{2415C144-63EB-71D6-28DF-9478A502C94C}"/>
              </a:ext>
            </a:extLst>
          </p:cNvPr>
          <p:cNvPicPr>
            <a:picLocks noChangeAspect="1"/>
          </p:cNvPicPr>
          <p:nvPr/>
        </p:nvPicPr>
        <p:blipFill>
          <a:blip r:embed="rId4">
            <a:clrChange>
              <a:clrFrom>
                <a:srgbClr val="FDFCF6"/>
              </a:clrFrom>
              <a:clrTo>
                <a:srgbClr val="FDFCF6">
                  <a:alpha val="0"/>
                </a:srgbClr>
              </a:clrTo>
            </a:clrChange>
          </a:blip>
          <a:stretch>
            <a:fillRect/>
          </a:stretch>
        </p:blipFill>
        <p:spPr>
          <a:xfrm>
            <a:off x="2541172" y="3599609"/>
            <a:ext cx="1383664" cy="1414828"/>
          </a:xfrm>
          <a:prstGeom prst="rect">
            <a:avLst/>
          </a:prstGeom>
        </p:spPr>
      </p:pic>
      <p:pic>
        <p:nvPicPr>
          <p:cNvPr id="13" name="Bildobjekt 12" descr="En bild som visar grönsak, tomat&#10;&#10;Automatiskt genererad beskrivning">
            <a:extLst>
              <a:ext uri="{FF2B5EF4-FFF2-40B4-BE49-F238E27FC236}">
                <a16:creationId xmlns:a16="http://schemas.microsoft.com/office/drawing/2014/main" id="{4E61E58B-C034-0B6C-7BCA-93C929E614E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49418" y="3824250"/>
            <a:ext cx="1030868" cy="898328"/>
          </a:xfrm>
          <a:prstGeom prst="rect">
            <a:avLst/>
          </a:prstGeom>
        </p:spPr>
      </p:pic>
      <p:pic>
        <p:nvPicPr>
          <p:cNvPr id="15" name="Bildobjekt 14" descr="En bild som visar mat, grön, inomhus, frukt&#10;&#10;Automatiskt genererad beskrivning">
            <a:extLst>
              <a:ext uri="{FF2B5EF4-FFF2-40B4-BE49-F238E27FC236}">
                <a16:creationId xmlns:a16="http://schemas.microsoft.com/office/drawing/2014/main" id="{A5AB277E-0C32-2EBD-8773-09650EA628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39923" y="3824250"/>
            <a:ext cx="1870075" cy="965547"/>
          </a:xfrm>
          <a:prstGeom prst="rect">
            <a:avLst/>
          </a:prstGeom>
        </p:spPr>
      </p:pic>
      <p:sp>
        <p:nvSpPr>
          <p:cNvPr id="16" name="textruta 15">
            <a:extLst>
              <a:ext uri="{FF2B5EF4-FFF2-40B4-BE49-F238E27FC236}">
                <a16:creationId xmlns:a16="http://schemas.microsoft.com/office/drawing/2014/main" id="{5A7F292C-72E4-06A3-927E-5481DCD7BBB7}"/>
              </a:ext>
            </a:extLst>
          </p:cNvPr>
          <p:cNvSpPr txBox="1"/>
          <p:nvPr/>
        </p:nvSpPr>
        <p:spPr>
          <a:xfrm>
            <a:off x="1028367" y="5096020"/>
            <a:ext cx="893186"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Gurka</a:t>
            </a:r>
          </a:p>
        </p:txBody>
      </p:sp>
      <p:sp>
        <p:nvSpPr>
          <p:cNvPr id="17" name="textruta 16">
            <a:extLst>
              <a:ext uri="{FF2B5EF4-FFF2-40B4-BE49-F238E27FC236}">
                <a16:creationId xmlns:a16="http://schemas.microsoft.com/office/drawing/2014/main" id="{1425A36C-C486-AC6A-C1D7-81CDC4E6549A}"/>
              </a:ext>
            </a:extLst>
          </p:cNvPr>
          <p:cNvSpPr txBox="1"/>
          <p:nvPr/>
        </p:nvSpPr>
        <p:spPr>
          <a:xfrm>
            <a:off x="2842880" y="5136841"/>
            <a:ext cx="893186"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Morot</a:t>
            </a:r>
          </a:p>
        </p:txBody>
      </p:sp>
      <p:sp>
        <p:nvSpPr>
          <p:cNvPr id="18" name="textruta 17">
            <a:extLst>
              <a:ext uri="{FF2B5EF4-FFF2-40B4-BE49-F238E27FC236}">
                <a16:creationId xmlns:a16="http://schemas.microsoft.com/office/drawing/2014/main" id="{5DE6493E-5A4C-54D8-C223-30B9E5A7014E}"/>
              </a:ext>
            </a:extLst>
          </p:cNvPr>
          <p:cNvSpPr txBox="1"/>
          <p:nvPr/>
        </p:nvSpPr>
        <p:spPr>
          <a:xfrm>
            <a:off x="4440552" y="5169788"/>
            <a:ext cx="893186"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Spenat</a:t>
            </a:r>
          </a:p>
        </p:txBody>
      </p:sp>
      <p:sp>
        <p:nvSpPr>
          <p:cNvPr id="19" name="textruta 18">
            <a:extLst>
              <a:ext uri="{FF2B5EF4-FFF2-40B4-BE49-F238E27FC236}">
                <a16:creationId xmlns:a16="http://schemas.microsoft.com/office/drawing/2014/main" id="{8E544D9F-1FF1-2835-880B-24127BF55574}"/>
              </a:ext>
            </a:extLst>
          </p:cNvPr>
          <p:cNvSpPr txBox="1"/>
          <p:nvPr/>
        </p:nvSpPr>
        <p:spPr>
          <a:xfrm>
            <a:off x="5913004" y="5150883"/>
            <a:ext cx="893186"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Tomat</a:t>
            </a:r>
          </a:p>
        </p:txBody>
      </p:sp>
    </p:spTree>
    <p:extLst>
      <p:ext uri="{BB962C8B-B14F-4D97-AF65-F5344CB8AC3E}">
        <p14:creationId xmlns:p14="http://schemas.microsoft.com/office/powerpoint/2010/main" val="140201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DA0339-72F9-536F-DD51-796010E60E4A}"/>
              </a:ext>
            </a:extLst>
          </p:cNvPr>
          <p:cNvSpPr>
            <a:spLocks noGrp="1"/>
          </p:cNvSpPr>
          <p:nvPr>
            <p:ph type="title"/>
          </p:nvPr>
        </p:nvSpPr>
        <p:spPr>
          <a:xfrm>
            <a:off x="6417733" y="490537"/>
            <a:ext cx="5291663" cy="1628775"/>
          </a:xfrm>
        </p:spPr>
        <p:txBody>
          <a:bodyPr vert="horz" lIns="91440" tIns="45720" rIns="91440" bIns="45720" rtlCol="0" anchor="b">
            <a:normAutofit fontScale="90000"/>
          </a:bodyPr>
          <a:lstStyle/>
          <a:p>
            <a:r>
              <a:rPr lang="en-US" i="0" dirty="0">
                <a:effectLst/>
              </a:rPr>
              <a:t>Rätt svar</a:t>
            </a:r>
            <a:r>
              <a:rPr lang="en-US" dirty="0"/>
              <a:t>: </a:t>
            </a:r>
            <a:r>
              <a:rPr lang="sv-SE" b="1" i="0" dirty="0">
                <a:solidFill>
                  <a:srgbClr val="333333"/>
                </a:solidFill>
                <a:effectLst/>
              </a:rPr>
              <a:t>1. Spenat, 2. Morot, 3. Tomat 4. Gurka</a:t>
            </a:r>
            <a:endParaRPr lang="en-US" b="1" dirty="0"/>
          </a:p>
        </p:txBody>
      </p:sp>
      <p:pic>
        <p:nvPicPr>
          <p:cNvPr id="7" name="Bildobjekt 6">
            <a:extLst>
              <a:ext uri="{FF2B5EF4-FFF2-40B4-BE49-F238E27FC236}">
                <a16:creationId xmlns:a16="http://schemas.microsoft.com/office/drawing/2014/main" id="{7127BCB7-42F0-346C-69BF-DE08ED4E099E}"/>
              </a:ext>
            </a:extLst>
          </p:cNvPr>
          <p:cNvPicPr>
            <a:picLocks noChangeAspect="1"/>
          </p:cNvPicPr>
          <p:nvPr/>
        </p:nvPicPr>
        <p:blipFill rotWithShape="1">
          <a:blip r:embed="rId2"/>
          <a:srcRect l="22158" r="18939"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8F5D5DF8-EC99-E4A2-A457-5FA3CEE84BB8}"/>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sv-SE" sz="2000" b="0" i="0" dirty="0">
                <a:solidFill>
                  <a:srgbClr val="333333"/>
                </a:solidFill>
                <a:effectLst/>
              </a:rPr>
              <a:t>Livsmedelsverket har räknat näringspoäng på olika grönsaker (fibrer, vitaminer, mineral, antioxidanter) och då får: </a:t>
            </a:r>
          </a:p>
          <a:p>
            <a:pPr marL="457200" indent="-457200">
              <a:buAutoNum type="arabicPeriod"/>
            </a:pPr>
            <a:r>
              <a:rPr lang="sv-SE" sz="2000" b="0" i="0" dirty="0">
                <a:solidFill>
                  <a:srgbClr val="333333"/>
                </a:solidFill>
                <a:effectLst/>
              </a:rPr>
              <a:t>Spenat 176 poäng </a:t>
            </a:r>
          </a:p>
          <a:p>
            <a:pPr marL="457200" indent="-457200">
              <a:buAutoNum type="arabicPeriod"/>
            </a:pPr>
            <a:r>
              <a:rPr lang="sv-SE" sz="2000" b="0" i="0" dirty="0">
                <a:solidFill>
                  <a:srgbClr val="333333"/>
                </a:solidFill>
                <a:effectLst/>
              </a:rPr>
              <a:t>Morot 118 poäng </a:t>
            </a:r>
          </a:p>
          <a:p>
            <a:pPr marL="457200" indent="-457200">
              <a:buAutoNum type="arabicPeriod"/>
            </a:pPr>
            <a:r>
              <a:rPr lang="sv-SE" sz="2000" b="0" i="0" dirty="0">
                <a:solidFill>
                  <a:srgbClr val="333333"/>
                </a:solidFill>
                <a:effectLst/>
              </a:rPr>
              <a:t>Tomat 39 poäng </a:t>
            </a:r>
          </a:p>
          <a:p>
            <a:pPr marL="457200" indent="-457200">
              <a:buAutoNum type="arabicPeriod"/>
            </a:pPr>
            <a:r>
              <a:rPr lang="sv-SE" sz="2000" b="0" i="0" dirty="0">
                <a:solidFill>
                  <a:srgbClr val="333333"/>
                </a:solidFill>
                <a:effectLst/>
              </a:rPr>
              <a:t>Gurka 20 poäng</a:t>
            </a:r>
            <a:endParaRPr lang="en-US" sz="1800" dirty="0"/>
          </a:p>
        </p:txBody>
      </p:sp>
    </p:spTree>
    <p:extLst>
      <p:ext uri="{BB962C8B-B14F-4D97-AF65-F5344CB8AC3E}">
        <p14:creationId xmlns:p14="http://schemas.microsoft.com/office/powerpoint/2010/main" val="3533760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80ED7A7-5E9E-8D4A-A5CF-A7266458EE2B}"/>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8613B9CE-29E7-0A9E-FF76-DDDEDDF489DA}"/>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6E0C6015-EE53-0993-72FE-62202177913B}"/>
              </a:ext>
            </a:extLst>
          </p:cNvPr>
          <p:cNvPicPr>
            <a:picLocks noChangeAspect="1"/>
          </p:cNvPicPr>
          <p:nvPr/>
        </p:nvPicPr>
        <p:blipFill>
          <a:blip r:embed="rId2"/>
          <a:stretch>
            <a:fillRect/>
          </a:stretch>
        </p:blipFill>
        <p:spPr>
          <a:xfrm>
            <a:off x="-27214" y="0"/>
            <a:ext cx="12246428" cy="6858000"/>
          </a:xfrm>
          <a:prstGeom prst="rect">
            <a:avLst/>
          </a:prstGeom>
        </p:spPr>
      </p:pic>
      <p:sp>
        <p:nvSpPr>
          <p:cNvPr id="5" name="Platshållare för text 1">
            <a:extLst>
              <a:ext uri="{FF2B5EF4-FFF2-40B4-BE49-F238E27FC236}">
                <a16:creationId xmlns:a16="http://schemas.microsoft.com/office/drawing/2014/main" id="{8F3483C9-F25F-8722-72E7-1EB90F4BC8BC}"/>
              </a:ext>
            </a:extLst>
          </p:cNvPr>
          <p:cNvSpPr txBox="1">
            <a:spLocks/>
          </p:cNvSpPr>
          <p:nvPr/>
        </p:nvSpPr>
        <p:spPr>
          <a:xfrm>
            <a:off x="851648" y="3274436"/>
            <a:ext cx="6100482" cy="305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lphaUcPeriod"/>
            </a:pPr>
            <a:r>
              <a:rPr lang="sv-SE" sz="2400" i="0" dirty="0">
                <a:effectLst/>
              </a:rPr>
              <a:t>Ekologisk mat</a:t>
            </a:r>
          </a:p>
          <a:p>
            <a:pPr marL="457200" indent="-457200" fontAlgn="base">
              <a:buFont typeface="+mj-lt"/>
              <a:buAutoNum type="alphaUcPeriod"/>
            </a:pPr>
            <a:r>
              <a:rPr lang="sv-SE" sz="2400" i="0" dirty="0">
                <a:effectLst/>
              </a:rPr>
              <a:t>Vegetarisk mat</a:t>
            </a:r>
          </a:p>
          <a:p>
            <a:pPr marL="457200" indent="-457200" fontAlgn="base">
              <a:buFont typeface="+mj-lt"/>
              <a:buAutoNum type="alphaUcPeriod"/>
            </a:pPr>
            <a:r>
              <a:rPr lang="sv-SE" sz="2400" i="0" dirty="0">
                <a:effectLst/>
              </a:rPr>
              <a:t>Mat som innehåller fullkorn, bättre fetter, mindre salt och socker</a:t>
            </a:r>
            <a:endParaRPr lang="sv-SE" sz="2400" dirty="0"/>
          </a:p>
          <a:p>
            <a:pPr marL="457200" indent="-457200" fontAlgn="base">
              <a:buFont typeface="+mj-lt"/>
              <a:buAutoNum type="alphaUcPeriod"/>
            </a:pPr>
            <a:r>
              <a:rPr lang="sv-SE" sz="2400" i="0" dirty="0">
                <a:effectLst/>
              </a:rPr>
              <a:t>Dietmat</a:t>
            </a:r>
          </a:p>
          <a:p>
            <a:pPr marL="0" indent="0"/>
            <a:endParaRPr lang="sv-SE" sz="2400" dirty="0"/>
          </a:p>
        </p:txBody>
      </p:sp>
      <p:sp>
        <p:nvSpPr>
          <p:cNvPr id="6" name="Rubrik 2">
            <a:extLst>
              <a:ext uri="{FF2B5EF4-FFF2-40B4-BE49-F238E27FC236}">
                <a16:creationId xmlns:a16="http://schemas.microsoft.com/office/drawing/2014/main" id="{AEDCD19C-D41E-1BAC-72D5-263A916803B1}"/>
              </a:ext>
            </a:extLst>
          </p:cNvPr>
          <p:cNvSpPr txBox="1">
            <a:spLocks/>
          </p:cNvSpPr>
          <p:nvPr/>
        </p:nvSpPr>
        <p:spPr>
          <a:xfrm>
            <a:off x="851647" y="1107167"/>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sv-SE" i="0" dirty="0">
                <a:solidFill>
                  <a:srgbClr val="333333"/>
                </a:solidFill>
                <a:effectLst/>
              </a:rPr>
              <a:t>Den här märkningen har du säkert sett på olika matförpackningar. Men vad betyder den?</a:t>
            </a:r>
            <a:endParaRPr lang="sv-SE" dirty="0">
              <a:solidFill>
                <a:srgbClr val="333333"/>
              </a:solidFill>
            </a:endParaRPr>
          </a:p>
        </p:txBody>
      </p:sp>
      <p:pic>
        <p:nvPicPr>
          <p:cNvPr id="7" name="Bildobjekt 6" descr="En bild som visar diagram&#10;&#10;Automatiskt genererad beskrivning">
            <a:extLst>
              <a:ext uri="{FF2B5EF4-FFF2-40B4-BE49-F238E27FC236}">
                <a16:creationId xmlns:a16="http://schemas.microsoft.com/office/drawing/2014/main" id="{972295CF-E3DA-B956-0B4C-551E131B6929}"/>
              </a:ext>
            </a:extLst>
          </p:cNvPr>
          <p:cNvPicPr>
            <a:picLocks noChangeAspect="1"/>
          </p:cNvPicPr>
          <p:nvPr/>
        </p:nvPicPr>
        <p:blipFill>
          <a:blip r:embed="rId3"/>
          <a:stretch>
            <a:fillRect/>
          </a:stretch>
        </p:blipFill>
        <p:spPr>
          <a:xfrm rot="10800000" flipV="1">
            <a:off x="9276149" y="2691752"/>
            <a:ext cx="2138457" cy="2108253"/>
          </a:xfrm>
          <a:prstGeom prst="rect">
            <a:avLst/>
          </a:prstGeom>
        </p:spPr>
      </p:pic>
    </p:spTree>
    <p:extLst>
      <p:ext uri="{BB962C8B-B14F-4D97-AF65-F5344CB8AC3E}">
        <p14:creationId xmlns:p14="http://schemas.microsoft.com/office/powerpoint/2010/main" val="288264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462596-C1ED-7FC5-863D-0AF6F4515F87}"/>
              </a:ext>
            </a:extLst>
          </p:cNvPr>
          <p:cNvSpPr>
            <a:spLocks noGrp="1"/>
          </p:cNvSpPr>
          <p:nvPr>
            <p:ph type="title"/>
          </p:nvPr>
        </p:nvSpPr>
        <p:spPr>
          <a:xfrm>
            <a:off x="6417732" y="1462087"/>
            <a:ext cx="5291663" cy="1628775"/>
          </a:xfrm>
        </p:spPr>
        <p:txBody>
          <a:bodyPr vert="horz" lIns="91440" tIns="45720" rIns="91440" bIns="45720" rtlCol="0" anchor="b">
            <a:noAutofit/>
          </a:bodyPr>
          <a:lstStyle/>
          <a:p>
            <a:r>
              <a:rPr lang="en-US" dirty="0"/>
              <a:t>Rätt svar C: </a:t>
            </a:r>
            <a:r>
              <a:rPr lang="en-US" b="1" i="0" dirty="0">
                <a:effectLst/>
              </a:rPr>
              <a:t>Mat som innehåller fullkorn, bättre fetter och mindre salt och socker</a:t>
            </a:r>
            <a:endParaRPr lang="en-US" b="1" dirty="0"/>
          </a:p>
        </p:txBody>
      </p:sp>
      <p:pic>
        <p:nvPicPr>
          <p:cNvPr id="6" name="Bildobjekt 5" descr="En bild som visar diagram&#10;&#10;Automatiskt genererad beskrivning">
            <a:extLst>
              <a:ext uri="{FF2B5EF4-FFF2-40B4-BE49-F238E27FC236}">
                <a16:creationId xmlns:a16="http://schemas.microsoft.com/office/drawing/2014/main" id="{E643CD82-6FA0-2A47-6B6D-11C179D1FD41}"/>
              </a:ext>
            </a:extLst>
          </p:cNvPr>
          <p:cNvPicPr>
            <a:picLocks noChangeAspect="1"/>
          </p:cNvPicPr>
          <p:nvPr/>
        </p:nvPicPr>
        <p:blipFill rotWithShape="1">
          <a:blip r:embed="rId2"/>
          <a:srcRect l="7129" r="2378"/>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C6E69086-3FFF-F2F9-C871-3BDC4FBC5488}"/>
              </a:ext>
            </a:extLst>
          </p:cNvPr>
          <p:cNvSpPr>
            <a:spLocks noGrp="1"/>
          </p:cNvSpPr>
          <p:nvPr>
            <p:ph type="body" sz="quarter" idx="13"/>
          </p:nvPr>
        </p:nvSpPr>
        <p:spPr>
          <a:xfrm>
            <a:off x="6417732" y="3767139"/>
            <a:ext cx="5291663" cy="1628775"/>
          </a:xfrm>
        </p:spPr>
        <p:txBody>
          <a:bodyPr vert="horz" lIns="91440" tIns="45720" rIns="91440" bIns="45720" rtlCol="0">
            <a:normAutofit/>
          </a:bodyPr>
          <a:lstStyle/>
          <a:p>
            <a:pPr marL="0" indent="0"/>
            <a:r>
              <a:rPr lang="en-US" sz="2400" i="0" dirty="0">
                <a:effectLst/>
              </a:rPr>
              <a:t>Livsmedelsverkets symbol Nyckelhålet är till för att hjälpa konsumenterna att hitta hälsosammare matvaror.</a:t>
            </a:r>
            <a:endParaRPr lang="en-US" sz="2400" dirty="0"/>
          </a:p>
        </p:txBody>
      </p:sp>
    </p:spTree>
    <p:extLst>
      <p:ext uri="{BB962C8B-B14F-4D97-AF65-F5344CB8AC3E}">
        <p14:creationId xmlns:p14="http://schemas.microsoft.com/office/powerpoint/2010/main" val="3065449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BE0BFC1-C490-C6FD-F8B9-BF9E76390FC4}"/>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3DAD1D38-46B5-DD30-BCE0-1D2EF428B1DF}"/>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73E29333-D574-E253-4733-F48C927715A1}"/>
              </a:ext>
            </a:extLst>
          </p:cNvPr>
          <p:cNvPicPr>
            <a:picLocks noChangeAspect="1"/>
          </p:cNvPicPr>
          <p:nvPr/>
        </p:nvPicPr>
        <p:blipFill>
          <a:blip r:embed="rId2"/>
          <a:stretch>
            <a:fillRect/>
          </a:stretch>
        </p:blipFill>
        <p:spPr>
          <a:xfrm>
            <a:off x="-54428" y="0"/>
            <a:ext cx="12246428" cy="6858000"/>
          </a:xfrm>
          <a:prstGeom prst="rect">
            <a:avLst/>
          </a:prstGeom>
        </p:spPr>
      </p:pic>
      <p:sp>
        <p:nvSpPr>
          <p:cNvPr id="5" name="Platshållare för text 1">
            <a:extLst>
              <a:ext uri="{FF2B5EF4-FFF2-40B4-BE49-F238E27FC236}">
                <a16:creationId xmlns:a16="http://schemas.microsoft.com/office/drawing/2014/main" id="{2A6289CB-98F4-8EB6-3C90-8392B0CDCF31}"/>
              </a:ext>
            </a:extLst>
          </p:cNvPr>
          <p:cNvSpPr txBox="1">
            <a:spLocks/>
          </p:cNvSpPr>
          <p:nvPr/>
        </p:nvSpPr>
        <p:spPr>
          <a:xfrm>
            <a:off x="932650" y="3731267"/>
            <a:ext cx="6100482" cy="305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lphaUcPeriod"/>
            </a:pPr>
            <a:r>
              <a:rPr lang="sv-SE" sz="2400" i="0" dirty="0">
                <a:effectLst/>
              </a:rPr>
              <a:t>Kebab</a:t>
            </a:r>
          </a:p>
          <a:p>
            <a:pPr marL="457200" indent="-457200" fontAlgn="base">
              <a:buFont typeface="+mj-lt"/>
              <a:buAutoNum type="alphaUcPeriod"/>
            </a:pPr>
            <a:r>
              <a:rPr lang="sv-SE" sz="2400" i="0" dirty="0">
                <a:effectLst/>
              </a:rPr>
              <a:t>Bacon</a:t>
            </a:r>
          </a:p>
          <a:p>
            <a:pPr marL="457200" indent="-457200" fontAlgn="base">
              <a:buFont typeface="+mj-lt"/>
              <a:buAutoNum type="alphaUcPeriod"/>
            </a:pPr>
            <a:r>
              <a:rPr lang="sv-SE" sz="2400" i="0" dirty="0">
                <a:effectLst/>
              </a:rPr>
              <a:t>Skinka och salami</a:t>
            </a:r>
          </a:p>
          <a:p>
            <a:pPr marL="457200" indent="-457200" fontAlgn="base">
              <a:buFont typeface="+mj-lt"/>
              <a:buAutoNum type="alphaUcPeriod"/>
            </a:pPr>
            <a:r>
              <a:rPr lang="sv-SE" sz="2400" i="0" dirty="0">
                <a:effectLst/>
              </a:rPr>
              <a:t>Falukorv och chorizo</a:t>
            </a:r>
            <a:endParaRPr lang="sv-SE" sz="2400" dirty="0"/>
          </a:p>
          <a:p>
            <a:pPr algn="l" fontAlgn="base">
              <a:buFont typeface="Arial" panose="020B0604020202020204" pitchFamily="34" charset="0"/>
              <a:buChar char="•"/>
            </a:pPr>
            <a:endParaRPr lang="sv-SE" sz="2800" b="0" i="0" dirty="0">
              <a:solidFill>
                <a:srgbClr val="FFFFFF"/>
              </a:solidFill>
              <a:effectLst/>
              <a:latin typeface="Montserrat" pitchFamily="2" charset="77"/>
            </a:endParaRPr>
          </a:p>
          <a:p>
            <a:pPr marL="0" indent="0"/>
            <a:endParaRPr lang="sv-SE" sz="2400" dirty="0"/>
          </a:p>
        </p:txBody>
      </p:sp>
      <p:sp>
        <p:nvSpPr>
          <p:cNvPr id="6" name="Rubrik 2">
            <a:extLst>
              <a:ext uri="{FF2B5EF4-FFF2-40B4-BE49-F238E27FC236}">
                <a16:creationId xmlns:a16="http://schemas.microsoft.com/office/drawing/2014/main" id="{0A3B8886-4291-3697-A1D2-88C719DE76A4}"/>
              </a:ext>
            </a:extLst>
          </p:cNvPr>
          <p:cNvSpPr txBox="1">
            <a:spLocks/>
          </p:cNvSpPr>
          <p:nvPr/>
        </p:nvSpPr>
        <p:spPr>
          <a:xfrm>
            <a:off x="825073" y="1857360"/>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fontAlgn="base"/>
            <a:r>
              <a:rPr lang="sv-SE" dirty="0">
                <a:effectLst/>
              </a:rPr>
              <a:t>Kött som gravas, saltas eller bearbetas genom rökning är mindre bra för hälsan. Vilka är den typen av köttprodukter?</a:t>
            </a:r>
          </a:p>
          <a:p>
            <a:pPr algn="l" fontAlgn="base"/>
            <a:br>
              <a:rPr lang="sv-SE" b="0" i="0" dirty="0">
                <a:solidFill>
                  <a:srgbClr val="333333"/>
                </a:solidFill>
                <a:effectLst/>
                <a:latin typeface="Montserrat" pitchFamily="2" charset="77"/>
              </a:rPr>
            </a:br>
            <a:endParaRPr lang="sv-SE" b="0" i="0" dirty="0">
              <a:solidFill>
                <a:srgbClr val="333333"/>
              </a:solidFill>
              <a:effectLst/>
              <a:latin typeface="Montserrat" pitchFamily="2" charset="77"/>
            </a:endParaRPr>
          </a:p>
        </p:txBody>
      </p:sp>
    </p:spTree>
    <p:extLst>
      <p:ext uri="{BB962C8B-B14F-4D97-AF65-F5344CB8AC3E}">
        <p14:creationId xmlns:p14="http://schemas.microsoft.com/office/powerpoint/2010/main" val="4071143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9609652-9A28-347C-CE85-E9DA91588F70}"/>
              </a:ext>
            </a:extLst>
          </p:cNvPr>
          <p:cNvSpPr>
            <a:spLocks noGrp="1"/>
          </p:cNvSpPr>
          <p:nvPr>
            <p:ph type="title"/>
          </p:nvPr>
        </p:nvSpPr>
        <p:spPr>
          <a:xfrm>
            <a:off x="6417734" y="1076324"/>
            <a:ext cx="5291663" cy="1628775"/>
          </a:xfrm>
        </p:spPr>
        <p:txBody>
          <a:bodyPr vert="horz" lIns="91440" tIns="45720" rIns="91440" bIns="45720" rtlCol="0" anchor="b">
            <a:noAutofit/>
          </a:bodyPr>
          <a:lstStyle/>
          <a:p>
            <a:r>
              <a:rPr lang="sv-SE" b="0" i="0" dirty="0">
                <a:solidFill>
                  <a:srgbClr val="333333"/>
                </a:solidFill>
                <a:effectLst/>
              </a:rPr>
              <a:t>Rätt svar A, B, C, D: </a:t>
            </a:r>
            <a:br>
              <a:rPr lang="sv-SE" b="0" i="0" dirty="0">
                <a:solidFill>
                  <a:srgbClr val="333333"/>
                </a:solidFill>
                <a:effectLst/>
              </a:rPr>
            </a:br>
            <a:r>
              <a:rPr lang="sv-SE" b="1" i="0" dirty="0">
                <a:solidFill>
                  <a:srgbClr val="333333"/>
                </a:solidFill>
                <a:effectLst/>
              </a:rPr>
              <a:t>skinka, kebab, bacon</a:t>
            </a:r>
            <a:r>
              <a:rPr lang="sv-SE" b="1" i="0">
                <a:solidFill>
                  <a:srgbClr val="333333"/>
                </a:solidFill>
                <a:effectLst/>
              </a:rPr>
              <a:t>, falukorv</a:t>
            </a:r>
            <a:r>
              <a:rPr lang="sv-SE" b="1" i="0" dirty="0">
                <a:solidFill>
                  <a:srgbClr val="333333"/>
                </a:solidFill>
                <a:effectLst/>
              </a:rPr>
              <a:t>, chorizo och salami</a:t>
            </a:r>
            <a:endParaRPr lang="en-US" dirty="0"/>
          </a:p>
        </p:txBody>
      </p:sp>
      <p:pic>
        <p:nvPicPr>
          <p:cNvPr id="6" name="Bildobjekt 5" descr="En bild som visar text, laser&#10;&#10;Automatiskt genererad beskrivning">
            <a:extLst>
              <a:ext uri="{FF2B5EF4-FFF2-40B4-BE49-F238E27FC236}">
                <a16:creationId xmlns:a16="http://schemas.microsoft.com/office/drawing/2014/main" id="{6449E34B-4C0C-D483-E4FF-F5FA846FF339}"/>
              </a:ext>
            </a:extLst>
          </p:cNvPr>
          <p:cNvPicPr>
            <a:picLocks noChangeAspect="1"/>
          </p:cNvPicPr>
          <p:nvPr/>
        </p:nvPicPr>
        <p:blipFill rotWithShape="1">
          <a:blip r:embed="rId2"/>
          <a:srcRect l="22441" r="1932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49BEA611-335E-1D5A-1B22-BE2253C957F6}"/>
              </a:ext>
            </a:extLst>
          </p:cNvPr>
          <p:cNvSpPr>
            <a:spLocks noGrp="1"/>
          </p:cNvSpPr>
          <p:nvPr>
            <p:ph type="body" sz="quarter" idx="13"/>
          </p:nvPr>
        </p:nvSpPr>
        <p:spPr>
          <a:xfrm>
            <a:off x="6417734" y="3114675"/>
            <a:ext cx="5291663" cy="3252786"/>
          </a:xfrm>
        </p:spPr>
        <p:txBody>
          <a:bodyPr vert="horz" lIns="91440" tIns="45720" rIns="91440" bIns="45720" rtlCol="0">
            <a:normAutofit/>
          </a:bodyPr>
          <a:lstStyle/>
          <a:p>
            <a:pPr marL="0" indent="0"/>
            <a:r>
              <a:rPr lang="sv-SE" sz="2400" b="0" i="0" dirty="0">
                <a:solidFill>
                  <a:srgbClr val="333333"/>
                </a:solidFill>
                <a:effectLst/>
              </a:rPr>
              <a:t>Att äta bearbetat kött ökar risken för sjukdomar när man blir äldre, som till exempel cancer. En orsak är tillsatsen nitrit.</a:t>
            </a:r>
            <a:endParaRPr lang="en-US" sz="2400" dirty="0"/>
          </a:p>
        </p:txBody>
      </p:sp>
    </p:spTree>
    <p:extLst>
      <p:ext uri="{BB962C8B-B14F-4D97-AF65-F5344CB8AC3E}">
        <p14:creationId xmlns:p14="http://schemas.microsoft.com/office/powerpoint/2010/main" val="2744511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2F26842-5938-E0F0-EDC7-7088C402BC8A}"/>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4FCA0A24-A790-35B5-A053-46E9E09F9559}"/>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5311551C-25AB-9DAF-7FA6-952D5E972507}"/>
              </a:ext>
            </a:extLst>
          </p:cNvPr>
          <p:cNvPicPr>
            <a:picLocks noChangeAspect="1"/>
          </p:cNvPicPr>
          <p:nvPr/>
        </p:nvPicPr>
        <p:blipFill>
          <a:blip r:embed="rId2"/>
          <a:stretch>
            <a:fillRect/>
          </a:stretch>
        </p:blipFill>
        <p:spPr>
          <a:xfrm>
            <a:off x="0" y="0"/>
            <a:ext cx="12246428" cy="6858000"/>
          </a:xfrm>
          <a:prstGeom prst="rect">
            <a:avLst/>
          </a:prstGeom>
        </p:spPr>
      </p:pic>
      <p:sp>
        <p:nvSpPr>
          <p:cNvPr id="5" name="Platshållare för text 1">
            <a:extLst>
              <a:ext uri="{FF2B5EF4-FFF2-40B4-BE49-F238E27FC236}">
                <a16:creationId xmlns:a16="http://schemas.microsoft.com/office/drawing/2014/main" id="{05DB4C19-A9DF-C9B4-656A-028625863101}"/>
              </a:ext>
            </a:extLst>
          </p:cNvPr>
          <p:cNvSpPr txBox="1">
            <a:spLocks/>
          </p:cNvSpPr>
          <p:nvPr/>
        </p:nvSpPr>
        <p:spPr>
          <a:xfrm>
            <a:off x="921327" y="3806861"/>
            <a:ext cx="6100482" cy="305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lphaUcPeriod"/>
            </a:pPr>
            <a:r>
              <a:rPr lang="sv-SE" sz="2400" dirty="0"/>
              <a:t>Sant</a:t>
            </a:r>
          </a:p>
          <a:p>
            <a:pPr marL="457200" indent="-457200" fontAlgn="base">
              <a:buFont typeface="+mj-lt"/>
              <a:buAutoNum type="alphaUcPeriod"/>
            </a:pPr>
            <a:r>
              <a:rPr lang="sv-SE" sz="2400" dirty="0"/>
              <a:t>Falskt</a:t>
            </a:r>
          </a:p>
          <a:p>
            <a:pPr marL="0" indent="0"/>
            <a:endParaRPr lang="sv-SE" sz="2400" dirty="0"/>
          </a:p>
        </p:txBody>
      </p:sp>
      <p:sp>
        <p:nvSpPr>
          <p:cNvPr id="6" name="Rubrik 2">
            <a:extLst>
              <a:ext uri="{FF2B5EF4-FFF2-40B4-BE49-F238E27FC236}">
                <a16:creationId xmlns:a16="http://schemas.microsoft.com/office/drawing/2014/main" id="{D4274761-0C58-D2BD-1E77-35181AAAA5A5}"/>
              </a:ext>
            </a:extLst>
          </p:cNvPr>
          <p:cNvSpPr txBox="1">
            <a:spLocks/>
          </p:cNvSpPr>
          <p:nvPr/>
        </p:nvSpPr>
        <p:spPr>
          <a:xfrm>
            <a:off x="867538" y="1343162"/>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sv-SE" b="0" i="0" dirty="0">
                <a:solidFill>
                  <a:srgbClr val="333333"/>
                </a:solidFill>
                <a:effectLst/>
              </a:rPr>
              <a:t>Det är lika nyttigt att dricka ett glas juice som att äta en apelsin. </a:t>
            </a:r>
            <a:r>
              <a:rPr lang="sv-SE" b="1" i="0" dirty="0">
                <a:solidFill>
                  <a:srgbClr val="333333"/>
                </a:solidFill>
                <a:effectLst/>
              </a:rPr>
              <a:t>Sant eller falskt?</a:t>
            </a:r>
            <a:endParaRPr lang="sv-SE" dirty="0">
              <a:solidFill>
                <a:srgbClr val="333333"/>
              </a:solidFill>
            </a:endParaRPr>
          </a:p>
        </p:txBody>
      </p:sp>
    </p:spTree>
    <p:extLst>
      <p:ext uri="{BB962C8B-B14F-4D97-AF65-F5344CB8AC3E}">
        <p14:creationId xmlns:p14="http://schemas.microsoft.com/office/powerpoint/2010/main" val="4122498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D31FD0F-CD5D-DA62-4415-C2988934DC6C}"/>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i="0" dirty="0">
                <a:effectLst/>
              </a:rPr>
              <a:t>Rätt svar </a:t>
            </a:r>
            <a:r>
              <a:rPr lang="en-US" dirty="0"/>
              <a:t>B: </a:t>
            </a:r>
            <a:r>
              <a:rPr lang="en-US" b="1" dirty="0"/>
              <a:t>Falskt</a:t>
            </a:r>
          </a:p>
        </p:txBody>
      </p:sp>
      <p:pic>
        <p:nvPicPr>
          <p:cNvPr id="9" name="Bildobjekt 8" descr="En bild som visar text, flygmaskin, vektorgrafik&#10;&#10;Automatiskt genererad beskrivning">
            <a:extLst>
              <a:ext uri="{FF2B5EF4-FFF2-40B4-BE49-F238E27FC236}">
                <a16:creationId xmlns:a16="http://schemas.microsoft.com/office/drawing/2014/main" id="{F33B7C57-BEEF-0339-9D37-77F7FAA5052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52" r="2306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5D9B18DB-3376-E56C-4D0C-16A3F936EC2C}"/>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sv-SE" sz="2400" b="0" i="0" dirty="0">
                <a:solidFill>
                  <a:srgbClr val="333333"/>
                </a:solidFill>
                <a:effectLst/>
              </a:rPr>
              <a:t>En apelsin är nyttigare. I en apelsin finns fibrer som kroppen gillar och håller dig mätt.</a:t>
            </a:r>
            <a:endParaRPr lang="en-US" sz="2400" dirty="0"/>
          </a:p>
        </p:txBody>
      </p:sp>
    </p:spTree>
    <p:extLst>
      <p:ext uri="{BB962C8B-B14F-4D97-AF65-F5344CB8AC3E}">
        <p14:creationId xmlns:p14="http://schemas.microsoft.com/office/powerpoint/2010/main" val="2213674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C3E52A4-4C5D-BB76-460E-6C28785F6F8B}"/>
              </a:ext>
            </a:extLst>
          </p:cNvPr>
          <p:cNvPicPr>
            <a:picLocks noChangeAspect="1"/>
          </p:cNvPicPr>
          <p:nvPr/>
        </p:nvPicPr>
        <p:blipFill>
          <a:blip r:embed="rId2"/>
          <a:stretch>
            <a:fillRect/>
          </a:stretch>
        </p:blipFill>
        <p:spPr>
          <a:xfrm>
            <a:off x="-27214" y="0"/>
            <a:ext cx="12246428" cy="6858000"/>
          </a:xfrm>
          <a:prstGeom prst="rect">
            <a:avLst/>
          </a:prstGeom>
        </p:spPr>
      </p:pic>
      <p:sp>
        <p:nvSpPr>
          <p:cNvPr id="6" name="Rubrik 2">
            <a:extLst>
              <a:ext uri="{FF2B5EF4-FFF2-40B4-BE49-F238E27FC236}">
                <a16:creationId xmlns:a16="http://schemas.microsoft.com/office/drawing/2014/main" id="{31528E37-FFA1-5361-5B7A-A4C15E4F536C}"/>
              </a:ext>
            </a:extLst>
          </p:cNvPr>
          <p:cNvSpPr>
            <a:spLocks noGrp="1"/>
          </p:cNvSpPr>
          <p:nvPr>
            <p:ph type="title"/>
          </p:nvPr>
        </p:nvSpPr>
        <p:spPr>
          <a:xfrm>
            <a:off x="1052368" y="1053056"/>
            <a:ext cx="6881026" cy="1322887"/>
          </a:xfrm>
        </p:spPr>
        <p:txBody>
          <a:bodyPr vert="horz" lIns="91440" tIns="45720" rIns="91440" bIns="45720" rtlCol="0" anchor="ctr">
            <a:noAutofit/>
          </a:bodyPr>
          <a:lstStyle/>
          <a:p>
            <a:r>
              <a:rPr lang="sv-SE" i="0" dirty="0">
                <a:solidFill>
                  <a:srgbClr val="333333"/>
                </a:solidFill>
                <a:effectLst/>
              </a:rPr>
              <a:t>Kroppen älskar fullkorn. Det innehåller mycket näring och fibrer. I vilken typ av mat finns fullkorn?</a:t>
            </a:r>
            <a:endParaRPr lang="en-US" kern="1200" dirty="0">
              <a:solidFill>
                <a:schemeClr val="tx1"/>
              </a:solidFill>
            </a:endParaRPr>
          </a:p>
        </p:txBody>
      </p:sp>
      <p:sp>
        <p:nvSpPr>
          <p:cNvPr id="7" name="Platshållare för text 1">
            <a:extLst>
              <a:ext uri="{FF2B5EF4-FFF2-40B4-BE49-F238E27FC236}">
                <a16:creationId xmlns:a16="http://schemas.microsoft.com/office/drawing/2014/main" id="{0788BC0E-67BB-B474-1FFB-C5EF278885EF}"/>
              </a:ext>
            </a:extLst>
          </p:cNvPr>
          <p:cNvSpPr>
            <a:spLocks noGrp="1"/>
          </p:cNvSpPr>
          <p:nvPr>
            <p:ph type="body" sz="quarter" idx="13"/>
          </p:nvPr>
        </p:nvSpPr>
        <p:spPr>
          <a:xfrm>
            <a:off x="832234" y="3428999"/>
            <a:ext cx="6573951" cy="3908585"/>
          </a:xfrm>
        </p:spPr>
        <p:txBody>
          <a:bodyPr vert="horz" lIns="91440" tIns="45720" rIns="91440" bIns="45720" rtlCol="0">
            <a:normAutofit/>
          </a:bodyPr>
          <a:lstStyle/>
          <a:p>
            <a:pPr marL="742950" indent="-457200">
              <a:buFont typeface="+mj-lt"/>
              <a:buAutoNum type="alphaUcPeriod"/>
            </a:pPr>
            <a:r>
              <a:rPr lang="sv-SE" sz="2400" dirty="0"/>
              <a:t>Grönsaker och frukt</a:t>
            </a:r>
          </a:p>
          <a:p>
            <a:pPr marL="742950" indent="-457200">
              <a:buFont typeface="+mj-lt"/>
              <a:buAutoNum type="alphaUcPeriod"/>
            </a:pPr>
            <a:r>
              <a:rPr lang="sv-SE" sz="2400" dirty="0"/>
              <a:t>Bönor och linser</a:t>
            </a:r>
          </a:p>
          <a:p>
            <a:pPr marL="742950" indent="-457200">
              <a:buFont typeface="+mj-lt"/>
              <a:buAutoNum type="alphaUcPeriod"/>
            </a:pPr>
            <a:r>
              <a:rPr lang="sv-SE" sz="2400" dirty="0"/>
              <a:t>Vete, råg, korn, havre och majs</a:t>
            </a:r>
            <a:endParaRPr lang="en-US" sz="2400" dirty="0"/>
          </a:p>
        </p:txBody>
      </p:sp>
    </p:spTree>
    <p:extLst>
      <p:ext uri="{BB962C8B-B14F-4D97-AF65-F5344CB8AC3E}">
        <p14:creationId xmlns:p14="http://schemas.microsoft.com/office/powerpoint/2010/main" val="3301208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AC86BFD-1983-C724-240E-34A9148CD9FB}"/>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0781DFCE-8D29-CA9A-66C8-B12AF92542AF}"/>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A3382C7D-A4F7-ADEB-70B7-371B48C3B4AB}"/>
              </a:ext>
            </a:extLst>
          </p:cNvPr>
          <p:cNvPicPr>
            <a:picLocks noChangeAspect="1"/>
          </p:cNvPicPr>
          <p:nvPr/>
        </p:nvPicPr>
        <p:blipFill>
          <a:blip r:embed="rId3"/>
          <a:stretch>
            <a:fillRect/>
          </a:stretch>
        </p:blipFill>
        <p:spPr>
          <a:xfrm>
            <a:off x="-54428" y="0"/>
            <a:ext cx="12246428" cy="6858000"/>
          </a:xfrm>
          <a:prstGeom prst="rect">
            <a:avLst/>
          </a:prstGeom>
        </p:spPr>
      </p:pic>
      <p:sp>
        <p:nvSpPr>
          <p:cNvPr id="6" name="Rubrik 2">
            <a:extLst>
              <a:ext uri="{FF2B5EF4-FFF2-40B4-BE49-F238E27FC236}">
                <a16:creationId xmlns:a16="http://schemas.microsoft.com/office/drawing/2014/main" id="{7D0D7386-403A-2238-6AB2-1E1785D6F27D}"/>
              </a:ext>
            </a:extLst>
          </p:cNvPr>
          <p:cNvSpPr txBox="1">
            <a:spLocks/>
          </p:cNvSpPr>
          <p:nvPr/>
        </p:nvSpPr>
        <p:spPr>
          <a:xfrm>
            <a:off x="838200" y="1211125"/>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sv-SE" b="0" i="0" dirty="0">
                <a:solidFill>
                  <a:srgbClr val="333333"/>
                </a:solidFill>
                <a:effectLst/>
              </a:rPr>
              <a:t>Sortera dryckerna efter hur stor del socker de innehåller. Överst den med mest socker, underst den med minst</a:t>
            </a:r>
            <a:r>
              <a:rPr lang="sv-SE" b="0" dirty="0">
                <a:solidFill>
                  <a:srgbClr val="333333"/>
                </a:solidFill>
              </a:rPr>
              <a:t>.</a:t>
            </a:r>
            <a:endParaRPr lang="sv-SE" dirty="0">
              <a:solidFill>
                <a:srgbClr val="333333"/>
              </a:solidFill>
            </a:endParaRPr>
          </a:p>
        </p:txBody>
      </p:sp>
      <p:pic>
        <p:nvPicPr>
          <p:cNvPr id="7" name="Bildobjekt 6" descr="En bild som visar text&#10;&#10;Automatiskt genererad beskrivning">
            <a:extLst>
              <a:ext uri="{FF2B5EF4-FFF2-40B4-BE49-F238E27FC236}">
                <a16:creationId xmlns:a16="http://schemas.microsoft.com/office/drawing/2014/main" id="{B1E1016E-A430-083B-A8F6-4D4E10D4B6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96952" y="3808696"/>
            <a:ext cx="914400" cy="1905000"/>
          </a:xfrm>
          <a:prstGeom prst="rect">
            <a:avLst/>
          </a:prstGeom>
        </p:spPr>
      </p:pic>
      <p:pic>
        <p:nvPicPr>
          <p:cNvPr id="9" name="Bildobjekt 8" descr="En bild som visar kalender&#10;&#10;Automatiskt genererad beskrivning">
            <a:extLst>
              <a:ext uri="{FF2B5EF4-FFF2-40B4-BE49-F238E27FC236}">
                <a16:creationId xmlns:a16="http://schemas.microsoft.com/office/drawing/2014/main" id="{37F78BEA-A2F8-A988-2236-AB37944C7BDA}"/>
              </a:ext>
            </a:extLst>
          </p:cNvPr>
          <p:cNvPicPr>
            <a:picLocks noChangeAspect="1"/>
          </p:cNvPicPr>
          <p:nvPr/>
        </p:nvPicPr>
        <p:blipFill>
          <a:blip r:embed="rId5"/>
          <a:stretch>
            <a:fillRect/>
          </a:stretch>
        </p:blipFill>
        <p:spPr>
          <a:xfrm>
            <a:off x="2829214" y="3872196"/>
            <a:ext cx="901700" cy="1778000"/>
          </a:xfrm>
          <a:prstGeom prst="rect">
            <a:avLst/>
          </a:prstGeom>
        </p:spPr>
      </p:pic>
      <p:pic>
        <p:nvPicPr>
          <p:cNvPr id="11" name="Bildobjekt 10" descr="En bild som visar text, toalettartiklar, lotion, hudkräm&#10;&#10;Automatiskt genererad beskrivning">
            <a:extLst>
              <a:ext uri="{FF2B5EF4-FFF2-40B4-BE49-F238E27FC236}">
                <a16:creationId xmlns:a16="http://schemas.microsoft.com/office/drawing/2014/main" id="{84924914-62D7-4F37-E6AB-09B9FB0A9CC1}"/>
              </a:ext>
            </a:extLst>
          </p:cNvPr>
          <p:cNvPicPr>
            <a:picLocks noChangeAspect="1"/>
          </p:cNvPicPr>
          <p:nvPr/>
        </p:nvPicPr>
        <p:blipFill>
          <a:blip r:embed="rId6">
            <a:clrChange>
              <a:clrFrom>
                <a:srgbClr val="FDFFFE"/>
              </a:clrFrom>
              <a:clrTo>
                <a:srgbClr val="FDFFFE">
                  <a:alpha val="0"/>
                </a:srgbClr>
              </a:clrTo>
            </a:clrChange>
          </a:blip>
          <a:stretch>
            <a:fillRect/>
          </a:stretch>
        </p:blipFill>
        <p:spPr>
          <a:xfrm>
            <a:off x="1820882" y="3782944"/>
            <a:ext cx="698500" cy="1828800"/>
          </a:xfrm>
          <a:prstGeom prst="rect">
            <a:avLst/>
          </a:prstGeom>
        </p:spPr>
      </p:pic>
      <p:pic>
        <p:nvPicPr>
          <p:cNvPr id="15" name="Bildobjekt 14" descr="En bild som visar kopp, mat, dryck, glas&#10;&#10;Automatiskt genererad beskrivning">
            <a:extLst>
              <a:ext uri="{FF2B5EF4-FFF2-40B4-BE49-F238E27FC236}">
                <a16:creationId xmlns:a16="http://schemas.microsoft.com/office/drawing/2014/main" id="{7A208796-689C-2EC4-EFD0-5AE8AE26C9F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21327" y="3542388"/>
            <a:ext cx="622300" cy="2032000"/>
          </a:xfrm>
          <a:prstGeom prst="rect">
            <a:avLst/>
          </a:prstGeom>
        </p:spPr>
      </p:pic>
    </p:spTree>
    <p:extLst>
      <p:ext uri="{BB962C8B-B14F-4D97-AF65-F5344CB8AC3E}">
        <p14:creationId xmlns:p14="http://schemas.microsoft.com/office/powerpoint/2010/main" val="1806293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157FEF4-3D34-5B7B-9E9A-8B619CD8E1F9}"/>
              </a:ext>
            </a:extLst>
          </p:cNvPr>
          <p:cNvSpPr>
            <a:spLocks noGrp="1"/>
          </p:cNvSpPr>
          <p:nvPr>
            <p:ph type="title"/>
          </p:nvPr>
        </p:nvSpPr>
        <p:spPr>
          <a:xfrm>
            <a:off x="6417733" y="342900"/>
            <a:ext cx="5526617" cy="2290763"/>
          </a:xfrm>
        </p:spPr>
        <p:txBody>
          <a:bodyPr vert="horz" lIns="91440" tIns="45720" rIns="91440" bIns="45720" rtlCol="0" anchor="b">
            <a:normAutofit/>
          </a:bodyPr>
          <a:lstStyle/>
          <a:p>
            <a:r>
              <a:rPr lang="sv-SE" sz="3600" b="0" i="0" dirty="0">
                <a:solidFill>
                  <a:srgbClr val="333333"/>
                </a:solidFill>
                <a:effectLst/>
              </a:rPr>
              <a:t>Rätt svar: </a:t>
            </a:r>
            <a:r>
              <a:rPr lang="sv-SE" sz="3600" b="1" i="0" dirty="0">
                <a:solidFill>
                  <a:srgbClr val="333333"/>
                </a:solidFill>
                <a:effectLst/>
              </a:rPr>
              <a:t>Cola Zero 0%, Multivitamin 4,8% Fanta, 7,7% Red bull 11%</a:t>
            </a:r>
            <a:endParaRPr lang="en-US" sz="3600" b="1" dirty="0"/>
          </a:p>
        </p:txBody>
      </p:sp>
      <p:pic>
        <p:nvPicPr>
          <p:cNvPr id="7" name="Bildobjekt 6" descr="En bild som visar text&#10;&#10;Automatiskt genererad beskrivning">
            <a:extLst>
              <a:ext uri="{FF2B5EF4-FFF2-40B4-BE49-F238E27FC236}">
                <a16:creationId xmlns:a16="http://schemas.microsoft.com/office/drawing/2014/main" id="{F15FC96F-C7F6-4124-33F7-96A135A98AC6}"/>
              </a:ext>
            </a:extLst>
          </p:cNvPr>
          <p:cNvPicPr>
            <a:picLocks noChangeAspect="1"/>
          </p:cNvPicPr>
          <p:nvPr/>
        </p:nvPicPr>
        <p:blipFill rotWithShape="1">
          <a:blip r:embed="rId3"/>
          <a:srcRect l="22152" r="17834"/>
          <a:stretch/>
        </p:blipFill>
        <p:spPr>
          <a:xfrm>
            <a:off x="0"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E5B079B6-5315-5CB8-7795-13FDE2E2115A}"/>
              </a:ext>
            </a:extLst>
          </p:cNvPr>
          <p:cNvSpPr>
            <a:spLocks noGrp="1"/>
          </p:cNvSpPr>
          <p:nvPr>
            <p:ph type="body" sz="quarter" idx="13"/>
          </p:nvPr>
        </p:nvSpPr>
        <p:spPr>
          <a:xfrm>
            <a:off x="6417733" y="3181349"/>
            <a:ext cx="5291663" cy="2671763"/>
          </a:xfrm>
        </p:spPr>
        <p:txBody>
          <a:bodyPr vert="horz" lIns="91440" tIns="45720" rIns="91440" bIns="45720" rtlCol="0">
            <a:normAutofit/>
          </a:bodyPr>
          <a:lstStyle/>
          <a:p>
            <a:pPr marL="0" indent="0"/>
            <a:r>
              <a:rPr lang="sv-SE" sz="2400" b="0" i="0" dirty="0">
                <a:solidFill>
                  <a:srgbClr val="333333"/>
                </a:solidFill>
                <a:effectLst/>
              </a:rPr>
              <a:t>Socker i dryck mättar inte sötsuget på samma sätt som socker man äter och det är lättare att klunka i sig stora mängder. Sockerfri läsk innehåller inte socker men det är bra att inte vänja sig vid att allt ska smaka sött. Vatten är den bästa drycken.</a:t>
            </a:r>
            <a:endParaRPr lang="en-US" sz="2400" dirty="0"/>
          </a:p>
        </p:txBody>
      </p:sp>
    </p:spTree>
    <p:extLst>
      <p:ext uri="{BB962C8B-B14F-4D97-AF65-F5344CB8AC3E}">
        <p14:creationId xmlns:p14="http://schemas.microsoft.com/office/powerpoint/2010/main" val="275918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2F26842-5938-E0F0-EDC7-7088C402BC8A}"/>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4FCA0A24-A790-35B5-A053-46E9E09F9559}"/>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5311551C-25AB-9DAF-7FA6-952D5E972507}"/>
              </a:ext>
            </a:extLst>
          </p:cNvPr>
          <p:cNvPicPr>
            <a:picLocks noChangeAspect="1"/>
          </p:cNvPicPr>
          <p:nvPr/>
        </p:nvPicPr>
        <p:blipFill>
          <a:blip r:embed="rId2"/>
          <a:stretch>
            <a:fillRect/>
          </a:stretch>
        </p:blipFill>
        <p:spPr>
          <a:xfrm>
            <a:off x="0" y="0"/>
            <a:ext cx="12246428" cy="6858000"/>
          </a:xfrm>
          <a:prstGeom prst="rect">
            <a:avLst/>
          </a:prstGeom>
        </p:spPr>
      </p:pic>
      <p:sp>
        <p:nvSpPr>
          <p:cNvPr id="5" name="Platshållare för text 1">
            <a:extLst>
              <a:ext uri="{FF2B5EF4-FFF2-40B4-BE49-F238E27FC236}">
                <a16:creationId xmlns:a16="http://schemas.microsoft.com/office/drawing/2014/main" id="{05DB4C19-A9DF-C9B4-656A-028625863101}"/>
              </a:ext>
            </a:extLst>
          </p:cNvPr>
          <p:cNvSpPr txBox="1">
            <a:spLocks/>
          </p:cNvSpPr>
          <p:nvPr/>
        </p:nvSpPr>
        <p:spPr>
          <a:xfrm>
            <a:off x="921327" y="3806861"/>
            <a:ext cx="6100482" cy="30511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lphaUcPeriod"/>
            </a:pPr>
            <a:r>
              <a:rPr lang="sv-SE" sz="2400" dirty="0"/>
              <a:t>Sant</a:t>
            </a:r>
          </a:p>
          <a:p>
            <a:pPr marL="457200" indent="-457200" fontAlgn="base">
              <a:buFont typeface="+mj-lt"/>
              <a:buAutoNum type="alphaUcPeriod"/>
            </a:pPr>
            <a:r>
              <a:rPr lang="sv-SE" sz="2400" dirty="0"/>
              <a:t>Falskt</a:t>
            </a:r>
          </a:p>
          <a:p>
            <a:pPr marL="0" indent="0"/>
            <a:endParaRPr lang="sv-SE" sz="2400" dirty="0"/>
          </a:p>
        </p:txBody>
      </p:sp>
      <p:sp>
        <p:nvSpPr>
          <p:cNvPr id="6" name="Rubrik 2">
            <a:extLst>
              <a:ext uri="{FF2B5EF4-FFF2-40B4-BE49-F238E27FC236}">
                <a16:creationId xmlns:a16="http://schemas.microsoft.com/office/drawing/2014/main" id="{D4274761-0C58-D2BD-1E77-35181AAAA5A5}"/>
              </a:ext>
            </a:extLst>
          </p:cNvPr>
          <p:cNvSpPr txBox="1">
            <a:spLocks/>
          </p:cNvSpPr>
          <p:nvPr/>
        </p:nvSpPr>
        <p:spPr>
          <a:xfrm>
            <a:off x="867538" y="1343162"/>
            <a:ext cx="65191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sv-SE" i="0" dirty="0">
                <a:effectLst/>
              </a:rPr>
              <a:t>Energirik mat som saknar näring kallas ofta skräpmat. Den är ofta gjord för att vara så god att vi bara måste äta den.</a:t>
            </a:r>
            <a:endParaRPr lang="sv-SE" dirty="0"/>
          </a:p>
        </p:txBody>
      </p:sp>
    </p:spTree>
    <p:extLst>
      <p:ext uri="{BB962C8B-B14F-4D97-AF65-F5344CB8AC3E}">
        <p14:creationId xmlns:p14="http://schemas.microsoft.com/office/powerpoint/2010/main" val="63055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157FEF4-3D34-5B7B-9E9A-8B619CD8E1F9}"/>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dirty="0"/>
              <a:t>Rätt svar A: </a:t>
            </a:r>
            <a:r>
              <a:rPr lang="en-US" b="1" dirty="0"/>
              <a:t>Sant</a:t>
            </a:r>
          </a:p>
        </p:txBody>
      </p:sp>
      <p:pic>
        <p:nvPicPr>
          <p:cNvPr id="8" name="Bildobjekt 7" descr="En bild som visar text, tillbehör, vektorgrafik&#10;&#10;Automatiskt genererad beskrivning">
            <a:extLst>
              <a:ext uri="{FF2B5EF4-FFF2-40B4-BE49-F238E27FC236}">
                <a16:creationId xmlns:a16="http://schemas.microsoft.com/office/drawing/2014/main" id="{445F420D-958C-5944-1CBB-64848D9791F5}"/>
              </a:ext>
            </a:extLst>
          </p:cNvPr>
          <p:cNvPicPr>
            <a:picLocks noChangeAspect="1"/>
          </p:cNvPicPr>
          <p:nvPr/>
        </p:nvPicPr>
        <p:blipFill rotWithShape="1">
          <a:blip r:embed="rId3"/>
          <a:srcRect l="29984" r="-2" b="-2"/>
          <a:stretch/>
        </p:blipFill>
        <p:spPr>
          <a:xfrm>
            <a:off x="1"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E5B079B6-5315-5CB8-7795-13FDE2E2115A}"/>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en-US" sz="2400" b="0" i="0" dirty="0">
                <a:effectLst/>
              </a:rPr>
              <a:t>Om maten är antigen för salt, för söt eller för fet äcklas vi. Men med en kombination av socker, fett och salt kan vi öka mängden av varje ingrediens. Det är en extremt belönande kombination som inte existerar i naturen – man lockas att äta ännu mer.</a:t>
            </a:r>
            <a:endParaRPr lang="en-US" sz="2400" dirty="0"/>
          </a:p>
        </p:txBody>
      </p:sp>
    </p:spTree>
    <p:extLst>
      <p:ext uri="{BB962C8B-B14F-4D97-AF65-F5344CB8AC3E}">
        <p14:creationId xmlns:p14="http://schemas.microsoft.com/office/powerpoint/2010/main" val="3863907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AB6A1FF-FB55-ADDA-17F9-55F240ABBD4B}"/>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0459EDFB-AA7A-75FA-970E-553ACE5078DA}"/>
              </a:ext>
            </a:extLst>
          </p:cNvPr>
          <p:cNvSpPr>
            <a:spLocks noGrp="1"/>
          </p:cNvSpPr>
          <p:nvPr>
            <p:ph type="title"/>
          </p:nvPr>
        </p:nvSpPr>
        <p:spPr/>
        <p:txBody>
          <a:bodyPr/>
          <a:lstStyle/>
          <a:p>
            <a:endParaRPr lang="sv-SE" dirty="0"/>
          </a:p>
        </p:txBody>
      </p:sp>
      <p:sp>
        <p:nvSpPr>
          <p:cNvPr id="6" name="Rektangel 5">
            <a:extLst>
              <a:ext uri="{FF2B5EF4-FFF2-40B4-BE49-F238E27FC236}">
                <a16:creationId xmlns:a16="http://schemas.microsoft.com/office/drawing/2014/main" id="{B4642023-E0EC-3309-8B51-FA808A56D675}"/>
              </a:ext>
            </a:extLst>
          </p:cNvPr>
          <p:cNvSpPr/>
          <p:nvPr/>
        </p:nvSpPr>
        <p:spPr>
          <a:xfrm>
            <a:off x="-94129" y="0"/>
            <a:ext cx="12286129" cy="6858000"/>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8" name="Bildobjekt 7" descr="En bild som visar kvadrat&#10;&#10;Automatiskt genererad beskrivning">
            <a:extLst>
              <a:ext uri="{FF2B5EF4-FFF2-40B4-BE49-F238E27FC236}">
                <a16:creationId xmlns:a16="http://schemas.microsoft.com/office/drawing/2014/main" id="{06F83DEE-42D2-5DC7-A563-452D9AC2C386}"/>
              </a:ext>
            </a:extLst>
          </p:cNvPr>
          <p:cNvPicPr>
            <a:picLocks noChangeAspect="1"/>
          </p:cNvPicPr>
          <p:nvPr/>
        </p:nvPicPr>
        <p:blipFill>
          <a:blip r:embed="rId2"/>
          <a:stretch>
            <a:fillRect/>
          </a:stretch>
        </p:blipFill>
        <p:spPr>
          <a:xfrm>
            <a:off x="5937250" y="3225800"/>
            <a:ext cx="317500" cy="406400"/>
          </a:xfrm>
          <a:prstGeom prst="rect">
            <a:avLst/>
          </a:prstGeom>
        </p:spPr>
      </p:pic>
      <p:pic>
        <p:nvPicPr>
          <p:cNvPr id="10" name="Bildobjekt 9" descr="En bild som visar text, bordsservis, kärl&#10;&#10;Automatiskt genererad beskrivning">
            <a:extLst>
              <a:ext uri="{FF2B5EF4-FFF2-40B4-BE49-F238E27FC236}">
                <a16:creationId xmlns:a16="http://schemas.microsoft.com/office/drawing/2014/main" id="{C67BB82E-8906-3201-524B-CFF424859B88}"/>
              </a:ext>
            </a:extLst>
          </p:cNvPr>
          <p:cNvPicPr>
            <a:picLocks noChangeAspect="1"/>
          </p:cNvPicPr>
          <p:nvPr/>
        </p:nvPicPr>
        <p:blipFill>
          <a:blip r:embed="rId3"/>
          <a:stretch>
            <a:fillRect/>
          </a:stretch>
        </p:blipFill>
        <p:spPr>
          <a:xfrm>
            <a:off x="838200" y="1211423"/>
            <a:ext cx="3115235" cy="4280333"/>
          </a:xfrm>
          <a:prstGeom prst="rect">
            <a:avLst/>
          </a:prstGeom>
        </p:spPr>
      </p:pic>
      <p:sp>
        <p:nvSpPr>
          <p:cNvPr id="11" name="Rubrik 2">
            <a:extLst>
              <a:ext uri="{FF2B5EF4-FFF2-40B4-BE49-F238E27FC236}">
                <a16:creationId xmlns:a16="http://schemas.microsoft.com/office/drawing/2014/main" id="{7A57377D-7D9A-8477-5CCF-5301EB4DF077}"/>
              </a:ext>
            </a:extLst>
          </p:cNvPr>
          <p:cNvSpPr txBox="1">
            <a:spLocks/>
          </p:cNvSpPr>
          <p:nvPr/>
        </p:nvSpPr>
        <p:spPr>
          <a:xfrm>
            <a:off x="5134537" y="2446809"/>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sv-SE" i="0" dirty="0">
                <a:solidFill>
                  <a:srgbClr val="333333"/>
                </a:solidFill>
                <a:effectLst/>
              </a:rPr>
              <a:t>Uppföljning och diskussionsfrågor</a:t>
            </a:r>
            <a:endParaRPr lang="sv-SE" dirty="0">
              <a:solidFill>
                <a:srgbClr val="333333"/>
              </a:solidFill>
            </a:endParaRPr>
          </a:p>
        </p:txBody>
      </p:sp>
      <p:sp>
        <p:nvSpPr>
          <p:cNvPr id="12" name="textruta 11">
            <a:extLst>
              <a:ext uri="{FF2B5EF4-FFF2-40B4-BE49-F238E27FC236}">
                <a16:creationId xmlns:a16="http://schemas.microsoft.com/office/drawing/2014/main" id="{014E75E9-F369-3EF9-9039-81793FCC0B02}"/>
              </a:ext>
            </a:extLst>
          </p:cNvPr>
          <p:cNvSpPr txBox="1"/>
          <p:nvPr/>
        </p:nvSpPr>
        <p:spPr>
          <a:xfrm>
            <a:off x="5728448" y="4329447"/>
            <a:ext cx="5542225" cy="461665"/>
          </a:xfrm>
          <a:prstGeom prst="rect">
            <a:avLst/>
          </a:prstGeom>
          <a:noFill/>
        </p:spPr>
        <p:txBody>
          <a:bodyPr wrap="square" rtlCol="0">
            <a:spAutoFit/>
          </a:bodyPr>
          <a:lstStyle/>
          <a:p>
            <a:r>
              <a:rPr lang="sv-SE" sz="2400" i="0" dirty="0">
                <a:solidFill>
                  <a:srgbClr val="333333"/>
                </a:solidFill>
                <a:effectLst/>
                <a:latin typeface="Arial" panose="020B0604020202020204" pitchFamily="34" charset="0"/>
                <a:cs typeface="Arial" panose="020B0604020202020204" pitchFamily="34" charset="0"/>
              </a:rPr>
              <a:t>Om stillasittande och fysisk aktivitet</a:t>
            </a:r>
            <a:endParaRPr lang="sv-SE" sz="2400" dirty="0">
              <a:latin typeface="Arial" panose="020B0604020202020204" pitchFamily="34" charset="0"/>
              <a:cs typeface="Arial" panose="020B0604020202020204" pitchFamily="34" charset="0"/>
            </a:endParaRPr>
          </a:p>
        </p:txBody>
      </p:sp>
      <p:sp>
        <p:nvSpPr>
          <p:cNvPr id="19" name="Rektangel 18">
            <a:extLst>
              <a:ext uri="{FF2B5EF4-FFF2-40B4-BE49-F238E27FC236}">
                <a16:creationId xmlns:a16="http://schemas.microsoft.com/office/drawing/2014/main" id="{D8E2318D-F2EF-22CC-DBC5-E00A5DE7059D}"/>
              </a:ext>
            </a:extLst>
          </p:cNvPr>
          <p:cNvSpPr/>
          <p:nvPr/>
        </p:nvSpPr>
        <p:spPr>
          <a:xfrm>
            <a:off x="58271" y="495772"/>
            <a:ext cx="12286129" cy="6858000"/>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0" name="Bildobjekt 19" descr="En bild som visar text, bordsservis, kärl&#10;&#10;Automatiskt genererad beskrivning">
            <a:extLst>
              <a:ext uri="{FF2B5EF4-FFF2-40B4-BE49-F238E27FC236}">
                <a16:creationId xmlns:a16="http://schemas.microsoft.com/office/drawing/2014/main" id="{5EEC9EE2-AE7C-1FA1-16FF-FE9706D28AEB}"/>
              </a:ext>
            </a:extLst>
          </p:cNvPr>
          <p:cNvPicPr>
            <a:picLocks noChangeAspect="1"/>
          </p:cNvPicPr>
          <p:nvPr/>
        </p:nvPicPr>
        <p:blipFill>
          <a:blip r:embed="rId3"/>
          <a:stretch>
            <a:fillRect/>
          </a:stretch>
        </p:blipFill>
        <p:spPr>
          <a:xfrm>
            <a:off x="979396" y="1530832"/>
            <a:ext cx="3115235" cy="4280333"/>
          </a:xfrm>
          <a:prstGeom prst="rect">
            <a:avLst/>
          </a:prstGeom>
        </p:spPr>
      </p:pic>
      <p:sp>
        <p:nvSpPr>
          <p:cNvPr id="21" name="Rubrik 2">
            <a:extLst>
              <a:ext uri="{FF2B5EF4-FFF2-40B4-BE49-F238E27FC236}">
                <a16:creationId xmlns:a16="http://schemas.microsoft.com/office/drawing/2014/main" id="{175E9870-628D-3F66-34AE-192FE0383BAC}"/>
              </a:ext>
            </a:extLst>
          </p:cNvPr>
          <p:cNvSpPr txBox="1">
            <a:spLocks/>
          </p:cNvSpPr>
          <p:nvPr/>
        </p:nvSpPr>
        <p:spPr>
          <a:xfrm>
            <a:off x="5286937" y="2599209"/>
            <a:ext cx="620805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sv-SE" i="0" dirty="0">
                <a:solidFill>
                  <a:srgbClr val="333333"/>
                </a:solidFill>
                <a:effectLst/>
              </a:rPr>
              <a:t>Uppföljning och diskussionsfrågor</a:t>
            </a:r>
            <a:endParaRPr lang="sv-SE" dirty="0">
              <a:solidFill>
                <a:srgbClr val="333333"/>
              </a:solidFill>
            </a:endParaRPr>
          </a:p>
        </p:txBody>
      </p:sp>
      <p:sp>
        <p:nvSpPr>
          <p:cNvPr id="22" name="textruta 21">
            <a:extLst>
              <a:ext uri="{FF2B5EF4-FFF2-40B4-BE49-F238E27FC236}">
                <a16:creationId xmlns:a16="http://schemas.microsoft.com/office/drawing/2014/main" id="{795244DB-0FB1-41A1-C6DB-DBDE6AC9AC65}"/>
              </a:ext>
            </a:extLst>
          </p:cNvPr>
          <p:cNvSpPr txBox="1"/>
          <p:nvPr/>
        </p:nvSpPr>
        <p:spPr>
          <a:xfrm>
            <a:off x="5880848" y="4481847"/>
            <a:ext cx="5542225" cy="461665"/>
          </a:xfrm>
          <a:prstGeom prst="rect">
            <a:avLst/>
          </a:prstGeom>
          <a:noFill/>
        </p:spPr>
        <p:txBody>
          <a:bodyPr wrap="square" rtlCol="0">
            <a:spAutoFit/>
          </a:bodyPr>
          <a:lstStyle/>
          <a:p>
            <a:pPr algn="ctr"/>
            <a:r>
              <a:rPr lang="sv-SE" sz="2400" i="0" dirty="0">
                <a:solidFill>
                  <a:srgbClr val="333333"/>
                </a:solidFill>
                <a:effectLst/>
                <a:latin typeface="Arial" panose="020B0604020202020204" pitchFamily="34" charset="0"/>
                <a:cs typeface="Arial" panose="020B0604020202020204" pitchFamily="34" charset="0"/>
              </a:rPr>
              <a:t>Om mat och hälsa</a:t>
            </a:r>
            <a:endParaRPr lang="sv-S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437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B34EF51-FCBA-D2D1-D534-C6CC6E7ADAB1}"/>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5DD86538-6154-F9D7-BF75-1955E10E83E9}"/>
              </a:ext>
            </a:extLst>
          </p:cNvPr>
          <p:cNvSpPr>
            <a:spLocks noGrp="1"/>
          </p:cNvSpPr>
          <p:nvPr>
            <p:ph type="title"/>
          </p:nvPr>
        </p:nvSpPr>
        <p:spPr/>
        <p:txBody>
          <a:bodyPr/>
          <a:lstStyle/>
          <a:p>
            <a:endParaRPr lang="sv-SE" dirty="0"/>
          </a:p>
        </p:txBody>
      </p:sp>
      <p:sp>
        <p:nvSpPr>
          <p:cNvPr id="4" name="Rektangel 3">
            <a:extLst>
              <a:ext uri="{FF2B5EF4-FFF2-40B4-BE49-F238E27FC236}">
                <a16:creationId xmlns:a16="http://schemas.microsoft.com/office/drawing/2014/main" id="{8D176322-3881-2EB3-76F4-6622F194AA7C}"/>
              </a:ext>
            </a:extLst>
          </p:cNvPr>
          <p:cNvSpPr/>
          <p:nvPr/>
        </p:nvSpPr>
        <p:spPr>
          <a:xfrm>
            <a:off x="-94129" y="0"/>
            <a:ext cx="12286129" cy="6858000"/>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textruta 7">
            <a:extLst>
              <a:ext uri="{FF2B5EF4-FFF2-40B4-BE49-F238E27FC236}">
                <a16:creationId xmlns:a16="http://schemas.microsoft.com/office/drawing/2014/main" id="{499B5A4D-38B8-8BA5-5E5D-CBE49C95D641}"/>
              </a:ext>
            </a:extLst>
          </p:cNvPr>
          <p:cNvSpPr txBox="1"/>
          <p:nvPr/>
        </p:nvSpPr>
        <p:spPr>
          <a:xfrm>
            <a:off x="4386831" y="2217577"/>
            <a:ext cx="6075625" cy="2431435"/>
          </a:xfrm>
          <a:prstGeom prst="rect">
            <a:avLst/>
          </a:prstGeom>
          <a:noFill/>
        </p:spPr>
        <p:txBody>
          <a:bodyPr wrap="square" rtlCol="0">
            <a:spAutoFit/>
          </a:bodyPr>
          <a:lstStyle/>
          <a:p>
            <a:pPr algn="l" fontAlgn="base"/>
            <a:r>
              <a:rPr lang="sv-SE" sz="4000" b="0" i="0" dirty="0">
                <a:solidFill>
                  <a:srgbClr val="333333"/>
                </a:solidFill>
                <a:effectLst/>
                <a:latin typeface="Arial" panose="020B0604020202020204" pitchFamily="34" charset="0"/>
                <a:cs typeface="Arial" panose="020B0604020202020204" pitchFamily="34" charset="0"/>
              </a:rPr>
              <a:t>Uppföljning</a:t>
            </a:r>
          </a:p>
          <a:p>
            <a:pPr algn="l" fontAlgn="base"/>
            <a:endParaRPr lang="sv-SE" sz="4000" b="0" i="0" dirty="0">
              <a:solidFill>
                <a:srgbClr val="333333"/>
              </a:solidFill>
              <a:effectLst/>
              <a:latin typeface="Arial" panose="020B0604020202020204" pitchFamily="34" charset="0"/>
              <a:cs typeface="Arial" panose="020B0604020202020204" pitchFamily="34" charset="0"/>
            </a:endParaRPr>
          </a:p>
          <a:p>
            <a:pPr marL="342900" indent="-342900" algn="l" fontAlgn="base">
              <a:buFont typeface="Arial" panose="020B0604020202020204" pitchFamily="34" charset="0"/>
              <a:buChar char="•"/>
            </a:pPr>
            <a:r>
              <a:rPr lang="sv-SE" sz="2400" b="0" i="0" dirty="0">
                <a:solidFill>
                  <a:srgbClr val="333333"/>
                </a:solidFill>
                <a:effectLst/>
                <a:latin typeface="Arial" panose="020B0604020202020204" pitchFamily="34" charset="0"/>
                <a:cs typeface="Arial" panose="020B0604020202020204" pitchFamily="34" charset="0"/>
              </a:rPr>
              <a:t>Var det något ni inte förstod?</a:t>
            </a:r>
          </a:p>
          <a:p>
            <a:pPr marL="342900" indent="-342900" algn="l" fontAlgn="base">
              <a:buFont typeface="Arial" panose="020B0604020202020204" pitchFamily="34" charset="0"/>
              <a:buChar char="•"/>
            </a:pPr>
            <a:r>
              <a:rPr lang="sv-SE" sz="2400" b="0" i="0" dirty="0">
                <a:solidFill>
                  <a:srgbClr val="333333"/>
                </a:solidFill>
                <a:effectLst/>
                <a:latin typeface="Arial" panose="020B0604020202020204" pitchFamily="34" charset="0"/>
                <a:cs typeface="Arial" panose="020B0604020202020204" pitchFamily="34" charset="0"/>
              </a:rPr>
              <a:t>Var det något ni blev förvånade över?</a:t>
            </a:r>
          </a:p>
          <a:p>
            <a:pPr marL="342900" indent="-342900" algn="l" fontAlgn="base">
              <a:buFont typeface="Arial" panose="020B0604020202020204" pitchFamily="34" charset="0"/>
              <a:buChar char="•"/>
            </a:pPr>
            <a:r>
              <a:rPr lang="sv-SE" sz="2400" b="0" i="0" dirty="0">
                <a:solidFill>
                  <a:srgbClr val="333333"/>
                </a:solidFill>
                <a:effectLst/>
                <a:latin typeface="Arial" panose="020B0604020202020204" pitchFamily="34" charset="0"/>
                <a:cs typeface="Arial" panose="020B0604020202020204" pitchFamily="34" charset="0"/>
              </a:rPr>
              <a:t>Vad tar ni med er från quizet?</a:t>
            </a:r>
          </a:p>
        </p:txBody>
      </p:sp>
      <p:pic>
        <p:nvPicPr>
          <p:cNvPr id="11" name="Bildobjekt 10" descr="En bild som visar pil&#10;&#10;Automatiskt genererad beskrivning">
            <a:extLst>
              <a:ext uri="{FF2B5EF4-FFF2-40B4-BE49-F238E27FC236}">
                <a16:creationId xmlns:a16="http://schemas.microsoft.com/office/drawing/2014/main" id="{CC3A0119-1F23-D52A-CC00-B518EBC25B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0531" y="2790792"/>
            <a:ext cx="1942866" cy="2460032"/>
          </a:xfrm>
          <a:prstGeom prst="rect">
            <a:avLst/>
          </a:prstGeom>
        </p:spPr>
      </p:pic>
    </p:spTree>
    <p:extLst>
      <p:ext uri="{BB962C8B-B14F-4D97-AF65-F5344CB8AC3E}">
        <p14:creationId xmlns:p14="http://schemas.microsoft.com/office/powerpoint/2010/main" val="313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B34EF51-FCBA-D2D1-D534-C6CC6E7ADAB1}"/>
              </a:ext>
            </a:extLst>
          </p:cNvPr>
          <p:cNvSpPr>
            <a:spLocks noGrp="1"/>
          </p:cNvSpPr>
          <p:nvPr>
            <p:ph type="body" sz="quarter" idx="13"/>
          </p:nvPr>
        </p:nvSpPr>
        <p:spPr/>
        <p:txBody>
          <a:bodyPr/>
          <a:lstStyle/>
          <a:p>
            <a:endParaRPr lang="sv-SE" dirty="0"/>
          </a:p>
        </p:txBody>
      </p:sp>
      <p:sp>
        <p:nvSpPr>
          <p:cNvPr id="3" name="Rubrik 2">
            <a:extLst>
              <a:ext uri="{FF2B5EF4-FFF2-40B4-BE49-F238E27FC236}">
                <a16:creationId xmlns:a16="http://schemas.microsoft.com/office/drawing/2014/main" id="{5DD86538-6154-F9D7-BF75-1955E10E83E9}"/>
              </a:ext>
            </a:extLst>
          </p:cNvPr>
          <p:cNvSpPr>
            <a:spLocks noGrp="1"/>
          </p:cNvSpPr>
          <p:nvPr>
            <p:ph type="title"/>
          </p:nvPr>
        </p:nvSpPr>
        <p:spPr/>
        <p:txBody>
          <a:bodyPr/>
          <a:lstStyle/>
          <a:p>
            <a:endParaRPr lang="sv-SE" dirty="0"/>
          </a:p>
        </p:txBody>
      </p:sp>
      <p:sp>
        <p:nvSpPr>
          <p:cNvPr id="4" name="Rektangel 3">
            <a:extLst>
              <a:ext uri="{FF2B5EF4-FFF2-40B4-BE49-F238E27FC236}">
                <a16:creationId xmlns:a16="http://schemas.microsoft.com/office/drawing/2014/main" id="{8D176322-3881-2EB3-76F4-6622F194AA7C}"/>
              </a:ext>
            </a:extLst>
          </p:cNvPr>
          <p:cNvSpPr/>
          <p:nvPr/>
        </p:nvSpPr>
        <p:spPr>
          <a:xfrm>
            <a:off x="-47065" y="0"/>
            <a:ext cx="12286129" cy="6858000"/>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textruta 7">
            <a:extLst>
              <a:ext uri="{FF2B5EF4-FFF2-40B4-BE49-F238E27FC236}">
                <a16:creationId xmlns:a16="http://schemas.microsoft.com/office/drawing/2014/main" id="{499B5A4D-38B8-8BA5-5E5D-CBE49C95D641}"/>
              </a:ext>
            </a:extLst>
          </p:cNvPr>
          <p:cNvSpPr txBox="1"/>
          <p:nvPr/>
        </p:nvSpPr>
        <p:spPr>
          <a:xfrm>
            <a:off x="4306149" y="1068474"/>
            <a:ext cx="6075625" cy="4647426"/>
          </a:xfrm>
          <a:prstGeom prst="rect">
            <a:avLst/>
          </a:prstGeom>
          <a:noFill/>
        </p:spPr>
        <p:txBody>
          <a:bodyPr wrap="square" rtlCol="0">
            <a:spAutoFit/>
          </a:bodyPr>
          <a:lstStyle/>
          <a:p>
            <a:pPr algn="l" fontAlgn="base"/>
            <a:r>
              <a:rPr lang="sv-SE" sz="4000" b="0" i="0" dirty="0">
                <a:solidFill>
                  <a:srgbClr val="333333"/>
                </a:solidFill>
                <a:effectLst/>
                <a:latin typeface="Arial" panose="020B0604020202020204" pitchFamily="34" charset="0"/>
                <a:cs typeface="Arial" panose="020B0604020202020204" pitchFamily="34" charset="0"/>
              </a:rPr>
              <a:t>Undersökningen i klassen</a:t>
            </a:r>
          </a:p>
          <a:p>
            <a:pPr algn="l" fontAlgn="base"/>
            <a:endParaRPr lang="sv-SE" sz="4000" b="0" i="0" dirty="0">
              <a:solidFill>
                <a:srgbClr val="333333"/>
              </a:solidFill>
              <a:effectLst/>
              <a:latin typeface="Arial" panose="020B0604020202020204" pitchFamily="34" charset="0"/>
              <a:cs typeface="Arial" panose="020B0604020202020204" pitchFamily="34" charset="0"/>
            </a:endParaRPr>
          </a:p>
          <a:p>
            <a:pPr algn="l" fontAlgn="base"/>
            <a:r>
              <a:rPr lang="sv-SE" sz="2400" i="0" dirty="0">
                <a:solidFill>
                  <a:srgbClr val="333333"/>
                </a:solidFill>
                <a:effectLst/>
                <a:latin typeface="Arial" panose="020B0604020202020204" pitchFamily="34" charset="0"/>
                <a:cs typeface="Arial" panose="020B0604020202020204" pitchFamily="34" charset="0"/>
              </a:rPr>
              <a:t>Hur ofta dricker du sockersötad läsk?</a:t>
            </a:r>
          </a:p>
          <a:p>
            <a:pPr algn="l" fontAlgn="base"/>
            <a:endParaRPr lang="sv-SE" sz="2400" dirty="0">
              <a:solidFill>
                <a:srgbClr val="333333"/>
              </a:solidFill>
              <a:latin typeface="Arial" panose="020B0604020202020204" pitchFamily="34" charset="0"/>
              <a:cs typeface="Arial" panose="020B0604020202020204" pitchFamily="34" charset="0"/>
            </a:endParaRPr>
          </a:p>
          <a:p>
            <a:pPr marL="457200" indent="-457200" algn="l" fontAlgn="base">
              <a:buFont typeface="+mj-lt"/>
              <a:buAutoNum type="alphaUcPeriod"/>
            </a:pPr>
            <a:r>
              <a:rPr lang="sv-SE" sz="2400" b="0" i="0" dirty="0">
                <a:effectLst/>
                <a:latin typeface="Arial" panose="020B0604020202020204" pitchFamily="34" charset="0"/>
                <a:cs typeface="Arial" panose="020B0604020202020204" pitchFamily="34" charset="0"/>
              </a:rPr>
              <a:t>Aldrig, jag gillar det inte.</a:t>
            </a:r>
          </a:p>
          <a:p>
            <a:pPr marL="457200" indent="-457200" algn="l" fontAlgn="base">
              <a:buFont typeface="+mj-lt"/>
              <a:buAutoNum type="alphaUcPeriod"/>
            </a:pPr>
            <a:r>
              <a:rPr lang="sv-SE" sz="2400" b="0" i="0" dirty="0">
                <a:effectLst/>
                <a:latin typeface="Arial" panose="020B0604020202020204" pitchFamily="34" charset="0"/>
                <a:cs typeface="Arial" panose="020B0604020202020204" pitchFamily="34" charset="0"/>
              </a:rPr>
              <a:t>Aldrig, jag får inte.</a:t>
            </a:r>
          </a:p>
          <a:p>
            <a:pPr marL="457200" indent="-457200" algn="l" fontAlgn="base">
              <a:buFont typeface="+mj-lt"/>
              <a:buAutoNum type="alphaUcPeriod"/>
            </a:pPr>
            <a:r>
              <a:rPr lang="sv-SE" sz="2400" b="0" i="0" dirty="0">
                <a:effectLst/>
                <a:latin typeface="Arial" panose="020B0604020202020204" pitchFamily="34" charset="0"/>
                <a:cs typeface="Arial" panose="020B0604020202020204" pitchFamily="34" charset="0"/>
              </a:rPr>
              <a:t>Aldrig, jag dricker bara Zero eller sockerfritt.</a:t>
            </a:r>
          </a:p>
          <a:p>
            <a:pPr marL="457200" indent="-457200" algn="l" fontAlgn="base">
              <a:buFont typeface="+mj-lt"/>
              <a:buAutoNum type="alphaUcPeriod"/>
            </a:pPr>
            <a:r>
              <a:rPr lang="sv-SE" sz="2400" b="0" i="0" dirty="0">
                <a:effectLst/>
                <a:latin typeface="Arial" panose="020B0604020202020204" pitchFamily="34" charset="0"/>
                <a:cs typeface="Arial" panose="020B0604020202020204" pitchFamily="34" charset="0"/>
              </a:rPr>
              <a:t>Jag dricker när det är fest/kalas/party.</a:t>
            </a:r>
          </a:p>
          <a:p>
            <a:pPr marL="457200" indent="-457200" algn="l" fontAlgn="base">
              <a:buFont typeface="+mj-lt"/>
              <a:buAutoNum type="alphaUcPeriod"/>
            </a:pPr>
            <a:r>
              <a:rPr lang="sv-SE" sz="2400" b="0" i="0" dirty="0">
                <a:effectLst/>
                <a:latin typeface="Arial" panose="020B0604020202020204" pitchFamily="34" charset="0"/>
                <a:cs typeface="Arial" panose="020B0604020202020204" pitchFamily="34" charset="0"/>
              </a:rPr>
              <a:t>Jag dricker det på helgen.</a:t>
            </a:r>
          </a:p>
          <a:p>
            <a:pPr marL="457200" indent="-457200" algn="l" fontAlgn="base">
              <a:buFont typeface="+mj-lt"/>
              <a:buAutoNum type="alphaUcPeriod"/>
            </a:pPr>
            <a:r>
              <a:rPr lang="sv-SE" sz="2400" b="0" i="0" dirty="0">
                <a:effectLst/>
                <a:latin typeface="Arial" panose="020B0604020202020204" pitchFamily="34" charset="0"/>
                <a:cs typeface="Arial" panose="020B0604020202020204" pitchFamily="34" charset="0"/>
              </a:rPr>
              <a:t>Dricker lite varje dag.</a:t>
            </a:r>
            <a:endParaRPr lang="sv-SE" sz="2400" i="0" dirty="0">
              <a:effectLst/>
              <a:latin typeface="Arial" panose="020B0604020202020204" pitchFamily="34" charset="0"/>
              <a:cs typeface="Arial" panose="020B0604020202020204" pitchFamily="34" charset="0"/>
            </a:endParaRPr>
          </a:p>
        </p:txBody>
      </p:sp>
      <p:pic>
        <p:nvPicPr>
          <p:cNvPr id="11" name="Bildobjekt 10" descr="En bild som visar pil&#10;&#10;Automatiskt genererad beskrivning">
            <a:extLst>
              <a:ext uri="{FF2B5EF4-FFF2-40B4-BE49-F238E27FC236}">
                <a16:creationId xmlns:a16="http://schemas.microsoft.com/office/drawing/2014/main" id="{CC3A0119-1F23-D52A-CC00-B518EBC25B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0531" y="2790792"/>
            <a:ext cx="1942866" cy="2460032"/>
          </a:xfrm>
          <a:prstGeom prst="rect">
            <a:avLst/>
          </a:prstGeom>
        </p:spPr>
      </p:pic>
    </p:spTree>
    <p:extLst>
      <p:ext uri="{BB962C8B-B14F-4D97-AF65-F5344CB8AC3E}">
        <p14:creationId xmlns:p14="http://schemas.microsoft.com/office/powerpoint/2010/main" val="3696090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ktangel 10">
            <a:extLst>
              <a:ext uri="{FF2B5EF4-FFF2-40B4-BE49-F238E27FC236}">
                <a16:creationId xmlns:a16="http://schemas.microsoft.com/office/drawing/2014/main" id="{A48E0FB9-86C3-A1A8-7281-31378041CAA2}"/>
              </a:ext>
            </a:extLst>
          </p:cNvPr>
          <p:cNvSpPr/>
          <p:nvPr/>
        </p:nvSpPr>
        <p:spPr>
          <a:xfrm>
            <a:off x="-47065" y="0"/>
            <a:ext cx="12286129" cy="6858000"/>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textruta 8">
            <a:extLst>
              <a:ext uri="{FF2B5EF4-FFF2-40B4-BE49-F238E27FC236}">
                <a16:creationId xmlns:a16="http://schemas.microsoft.com/office/drawing/2014/main" id="{2544C3BD-8E5B-2414-6F95-95A938F1C57C}"/>
              </a:ext>
            </a:extLst>
          </p:cNvPr>
          <p:cNvSpPr txBox="1"/>
          <p:nvPr/>
        </p:nvSpPr>
        <p:spPr>
          <a:xfrm>
            <a:off x="1078984" y="0"/>
            <a:ext cx="10034029" cy="1569660"/>
          </a:xfrm>
          <a:prstGeom prst="rect">
            <a:avLst/>
          </a:prstGeom>
          <a:solidFill>
            <a:srgbClr val="EDEBE9"/>
          </a:solidFill>
        </p:spPr>
        <p:txBody>
          <a:bodyPr wrap="square">
            <a:spAutoFit/>
          </a:bodyPr>
          <a:lstStyle/>
          <a:p>
            <a:pPr algn="ctr"/>
            <a:br>
              <a:rPr lang="sv-SE" sz="3200" i="0" dirty="0">
                <a:solidFill>
                  <a:srgbClr val="333333"/>
                </a:solidFill>
                <a:effectLst/>
                <a:latin typeface="Arial" panose="020B0604020202020204" pitchFamily="34" charset="0"/>
                <a:cs typeface="Arial" panose="020B0604020202020204" pitchFamily="34" charset="0"/>
              </a:rPr>
            </a:br>
            <a:r>
              <a:rPr lang="sv-SE" sz="3200" dirty="0">
                <a:solidFill>
                  <a:srgbClr val="333333"/>
                </a:solidFill>
                <a:latin typeface="Arial" panose="020B0604020202020204" pitchFamily="34" charset="0"/>
                <a:cs typeface="Arial" panose="020B0604020202020204" pitchFamily="34" charset="0"/>
              </a:rPr>
              <a:t>Ofta pratar man om att det bra med mat som innehåller vitaminer och mineraler. Varför tror du?</a:t>
            </a:r>
          </a:p>
        </p:txBody>
      </p:sp>
      <p:pic>
        <p:nvPicPr>
          <p:cNvPr id="3" name="Bildobjekt 2" descr="En bild som visar paraply, tillbehör, vektorgrafik&#10;&#10;Automatiskt genererad beskrivning">
            <a:extLst>
              <a:ext uri="{FF2B5EF4-FFF2-40B4-BE49-F238E27FC236}">
                <a16:creationId xmlns:a16="http://schemas.microsoft.com/office/drawing/2014/main" id="{0EE8B77D-8365-53CA-D4C8-20D3D402D2CC}"/>
              </a:ext>
            </a:extLst>
          </p:cNvPr>
          <p:cNvPicPr>
            <a:picLocks noChangeAspect="1"/>
          </p:cNvPicPr>
          <p:nvPr/>
        </p:nvPicPr>
        <p:blipFill>
          <a:blip r:embed="rId2"/>
          <a:stretch>
            <a:fillRect/>
          </a:stretch>
        </p:blipFill>
        <p:spPr>
          <a:xfrm>
            <a:off x="2787648" y="1917701"/>
            <a:ext cx="6388100" cy="4279900"/>
          </a:xfrm>
          <a:prstGeom prst="rect">
            <a:avLst/>
          </a:prstGeom>
        </p:spPr>
      </p:pic>
    </p:spTree>
    <p:extLst>
      <p:ext uri="{BB962C8B-B14F-4D97-AF65-F5344CB8AC3E}">
        <p14:creationId xmlns:p14="http://schemas.microsoft.com/office/powerpoint/2010/main" val="3197573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diagram&#10;&#10;Automatiskt genererad beskrivning">
            <a:extLst>
              <a:ext uri="{FF2B5EF4-FFF2-40B4-BE49-F238E27FC236}">
                <a16:creationId xmlns:a16="http://schemas.microsoft.com/office/drawing/2014/main" id="{FC0109A6-B940-69E7-9CD3-184FC9EE9B2F}"/>
              </a:ext>
            </a:extLst>
          </p:cNvPr>
          <p:cNvPicPr>
            <a:picLocks noChangeAspect="1"/>
          </p:cNvPicPr>
          <p:nvPr/>
        </p:nvPicPr>
        <p:blipFill>
          <a:blip r:embed="rId2"/>
          <a:stretch>
            <a:fillRect/>
          </a:stretch>
        </p:blipFill>
        <p:spPr>
          <a:xfrm>
            <a:off x="-7542" y="0"/>
            <a:ext cx="10299700" cy="6858000"/>
          </a:xfrm>
          <a:prstGeom prst="rect">
            <a:avLst/>
          </a:prstGeom>
        </p:spPr>
      </p:pic>
      <p:pic>
        <p:nvPicPr>
          <p:cNvPr id="6" name="Bildobjekt 5">
            <a:extLst>
              <a:ext uri="{FF2B5EF4-FFF2-40B4-BE49-F238E27FC236}">
                <a16:creationId xmlns:a16="http://schemas.microsoft.com/office/drawing/2014/main" id="{4A4B86F4-9408-C7CA-ADB2-89B3A41F5EDA}"/>
              </a:ext>
            </a:extLst>
          </p:cNvPr>
          <p:cNvPicPr>
            <a:picLocks noChangeAspect="1"/>
          </p:cNvPicPr>
          <p:nvPr/>
        </p:nvPicPr>
        <p:blipFill>
          <a:blip r:embed="rId3"/>
          <a:stretch>
            <a:fillRect/>
          </a:stretch>
        </p:blipFill>
        <p:spPr>
          <a:xfrm>
            <a:off x="8534400" y="0"/>
            <a:ext cx="3657600" cy="7243761"/>
          </a:xfrm>
          <a:prstGeom prst="rect">
            <a:avLst/>
          </a:prstGeom>
        </p:spPr>
      </p:pic>
      <p:sp>
        <p:nvSpPr>
          <p:cNvPr id="7" name="Rubrik 2">
            <a:extLst>
              <a:ext uri="{FF2B5EF4-FFF2-40B4-BE49-F238E27FC236}">
                <a16:creationId xmlns:a16="http://schemas.microsoft.com/office/drawing/2014/main" id="{F40C2701-1068-6532-CE4D-2A1F2A850FDC}"/>
              </a:ext>
            </a:extLst>
          </p:cNvPr>
          <p:cNvSpPr>
            <a:spLocks noGrp="1"/>
          </p:cNvSpPr>
          <p:nvPr>
            <p:ph type="title"/>
          </p:nvPr>
        </p:nvSpPr>
        <p:spPr>
          <a:xfrm>
            <a:off x="8778827" y="521193"/>
            <a:ext cx="3633746" cy="1588422"/>
          </a:xfrm>
        </p:spPr>
        <p:txBody>
          <a:bodyPr vert="horz" lIns="91440" tIns="45720" rIns="91440" bIns="45720" rtlCol="0" anchor="b">
            <a:normAutofit/>
          </a:bodyPr>
          <a:lstStyle/>
          <a:p>
            <a:r>
              <a:rPr lang="sv-SE" sz="3600" dirty="0">
                <a:solidFill>
                  <a:srgbClr val="333333"/>
                </a:solidFill>
                <a:latin typeface="Arial" panose="020B0604020202020204" pitchFamily="34" charset="0"/>
                <a:cs typeface="Arial" panose="020B0604020202020204" pitchFamily="34" charset="0"/>
              </a:rPr>
              <a:t>Fakta om vitaminer och mineraler</a:t>
            </a:r>
            <a:endParaRPr lang="en-US" sz="3600" b="1" dirty="0">
              <a:latin typeface="+mj-lt"/>
              <a:cs typeface="+mj-cs"/>
            </a:endParaRPr>
          </a:p>
        </p:txBody>
      </p:sp>
      <p:sp>
        <p:nvSpPr>
          <p:cNvPr id="8" name="Platshållare för text 1">
            <a:extLst>
              <a:ext uri="{FF2B5EF4-FFF2-40B4-BE49-F238E27FC236}">
                <a16:creationId xmlns:a16="http://schemas.microsoft.com/office/drawing/2014/main" id="{473A9B72-CA44-BA15-EEE3-CED1D800EED2}"/>
              </a:ext>
            </a:extLst>
          </p:cNvPr>
          <p:cNvSpPr>
            <a:spLocks noGrp="1"/>
          </p:cNvSpPr>
          <p:nvPr>
            <p:ph type="body" sz="quarter" idx="13"/>
          </p:nvPr>
        </p:nvSpPr>
        <p:spPr>
          <a:xfrm>
            <a:off x="8668540" y="2645095"/>
            <a:ext cx="3247236" cy="3535196"/>
          </a:xfrm>
        </p:spPr>
        <p:txBody>
          <a:bodyPr vert="horz" lIns="91440" tIns="45720" rIns="91440" bIns="45720" rtlCol="0">
            <a:normAutofit fontScale="32500" lnSpcReduction="20000"/>
          </a:bodyPr>
          <a:lstStyle/>
          <a:p>
            <a:pPr algn="l" rtl="0" fontAlgn="base">
              <a:buFont typeface="Arial" panose="020B0604020202020204" pitchFamily="34" charset="0"/>
              <a:buChar char="•"/>
            </a:pPr>
            <a:r>
              <a:rPr lang="sv-SE" sz="5500" b="0" i="0" dirty="0">
                <a:solidFill>
                  <a:srgbClr val="333333"/>
                </a:solidFill>
                <a:effectLst/>
              </a:rPr>
              <a:t>Kalcium och D-vitamin (finns bl a i mjölk, yoghurt) </a:t>
            </a:r>
          </a:p>
          <a:p>
            <a:pPr algn="l" rtl="0" fontAlgn="base">
              <a:buFont typeface="Arial" panose="020B0604020202020204" pitchFamily="34" charset="0"/>
              <a:buChar char="•"/>
            </a:pPr>
            <a:r>
              <a:rPr lang="sv-SE" sz="5500" b="0" i="0" dirty="0">
                <a:solidFill>
                  <a:srgbClr val="333333"/>
                </a:solidFill>
                <a:effectLst/>
              </a:rPr>
              <a:t>Järn, zink (t.ex. baljväxter, nötter &amp; fröer och i kött)</a:t>
            </a:r>
          </a:p>
          <a:p>
            <a:pPr algn="l" rtl="0" fontAlgn="base">
              <a:buFont typeface="Arial" panose="020B0604020202020204" pitchFamily="34" charset="0"/>
              <a:buChar char="•"/>
            </a:pPr>
            <a:r>
              <a:rPr lang="sv-SE" sz="5500" b="0" i="0" dirty="0">
                <a:solidFill>
                  <a:srgbClr val="333333"/>
                </a:solidFill>
                <a:effectLst/>
              </a:rPr>
              <a:t>Järn och vitamin B12 (finns endast i mat från djurriket, som kött, fisk, ägg, mjölk/ yoghurt)</a:t>
            </a:r>
          </a:p>
          <a:p>
            <a:pPr algn="l" rtl="0" fontAlgn="base">
              <a:buFont typeface="Arial" panose="020B0604020202020204" pitchFamily="34" charset="0"/>
              <a:buChar char="•"/>
            </a:pPr>
            <a:r>
              <a:rPr lang="sv-SE" sz="5500" b="0" i="0" dirty="0">
                <a:solidFill>
                  <a:srgbClr val="333333"/>
                </a:solidFill>
                <a:effectLst/>
              </a:rPr>
              <a:t>Plus i berikade vegoprodukter t.ex. havredryck.</a:t>
            </a:r>
          </a:p>
          <a:p>
            <a:pPr marL="0" indent="0"/>
            <a:endParaRPr lang="en-US" sz="2000" dirty="0">
              <a:latin typeface="+mn-lt"/>
              <a:cs typeface="+mn-cs"/>
            </a:endParaRPr>
          </a:p>
        </p:txBody>
      </p:sp>
    </p:spTree>
    <p:extLst>
      <p:ext uri="{BB962C8B-B14F-4D97-AF65-F5344CB8AC3E}">
        <p14:creationId xmlns:p14="http://schemas.microsoft.com/office/powerpoint/2010/main" val="70647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157FEF4-3D34-5B7B-9E9A-8B619CD8E1F9}"/>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dirty="0"/>
              <a:t>Sugen?</a:t>
            </a:r>
            <a:endParaRPr lang="en-US" b="1" dirty="0"/>
          </a:p>
        </p:txBody>
      </p:sp>
      <p:pic>
        <p:nvPicPr>
          <p:cNvPr id="7" name="Bildobjekt 6" descr="En bild som visar text, flygmaskin&#10;&#10;Automatiskt genererad beskrivning">
            <a:extLst>
              <a:ext uri="{FF2B5EF4-FFF2-40B4-BE49-F238E27FC236}">
                <a16:creationId xmlns:a16="http://schemas.microsoft.com/office/drawing/2014/main" id="{7C0F74CF-2BB4-52D3-6827-778D20B20E7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904" t="-1" r="25967"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E5B079B6-5315-5CB8-7795-13FDE2E2115A}"/>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en-US" sz="2400" b="0" i="0" dirty="0">
                <a:effectLst/>
              </a:rPr>
              <a:t>Lurigt nog kan vi bli extra sugna på sånt som kroppen egentligen inte behöver, som godis, läsk och snacks. Kan du komma på när du blir sugen på det? Går det att förstå varför? (t.ex. efter en lång skoldag när du inte ätit dig mätt på lunchen?)</a:t>
            </a:r>
            <a:endParaRPr lang="en-US" sz="2400" dirty="0"/>
          </a:p>
        </p:txBody>
      </p:sp>
    </p:spTree>
    <p:extLst>
      <p:ext uri="{BB962C8B-B14F-4D97-AF65-F5344CB8AC3E}">
        <p14:creationId xmlns:p14="http://schemas.microsoft.com/office/powerpoint/2010/main" val="116426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D7B6516-2AD0-E29E-ADC7-AB3EED671DCA}"/>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dirty="0"/>
              <a:t>Rätt svar C: </a:t>
            </a:r>
            <a:r>
              <a:rPr lang="sv-SE" b="1" i="0" dirty="0">
                <a:solidFill>
                  <a:srgbClr val="333333"/>
                </a:solidFill>
                <a:effectLst/>
              </a:rPr>
              <a:t>vete, råg, korn, havre och majs</a:t>
            </a:r>
            <a:endParaRPr lang="en-US" b="1" dirty="0"/>
          </a:p>
        </p:txBody>
      </p:sp>
      <p:pic>
        <p:nvPicPr>
          <p:cNvPr id="6" name="Bildobjekt 5" descr="En bild som visar text&#10;&#10;Automatiskt genererad beskrivning">
            <a:extLst>
              <a:ext uri="{FF2B5EF4-FFF2-40B4-BE49-F238E27FC236}">
                <a16:creationId xmlns:a16="http://schemas.microsoft.com/office/drawing/2014/main" id="{FBA09362-F442-E17A-881E-0F721FACF911}"/>
              </a:ext>
            </a:extLst>
          </p:cNvPr>
          <p:cNvPicPr>
            <a:picLocks noChangeAspect="1"/>
          </p:cNvPicPr>
          <p:nvPr/>
        </p:nvPicPr>
        <p:blipFill rotWithShape="1">
          <a:blip r:embed="rId2"/>
          <a:srcRect l="21125" r="20194"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9325B654-0C92-8C69-DFCE-F88EB6B7AF42}"/>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sv-SE" sz="2400" b="0" i="0" dirty="0">
                <a:solidFill>
                  <a:srgbClr val="333333"/>
                </a:solidFill>
                <a:effectLst/>
              </a:rPr>
              <a:t>Fullkorn är hela sädeskornet, med både skalen och grodden. I Sverige äter vi alldeles för lite fullkorn. Vi äter mest ”finmjölsprodukter”, som vitt bröd och pasta.</a:t>
            </a:r>
            <a:endParaRPr lang="en-US" sz="2400" dirty="0"/>
          </a:p>
        </p:txBody>
      </p:sp>
    </p:spTree>
    <p:extLst>
      <p:ext uri="{BB962C8B-B14F-4D97-AF65-F5344CB8AC3E}">
        <p14:creationId xmlns:p14="http://schemas.microsoft.com/office/powerpoint/2010/main" val="241847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C3E52A4-4C5D-BB76-460E-6C28785F6F8B}"/>
              </a:ext>
            </a:extLst>
          </p:cNvPr>
          <p:cNvPicPr>
            <a:picLocks noChangeAspect="1"/>
          </p:cNvPicPr>
          <p:nvPr/>
        </p:nvPicPr>
        <p:blipFill>
          <a:blip r:embed="rId2"/>
          <a:stretch>
            <a:fillRect/>
          </a:stretch>
        </p:blipFill>
        <p:spPr>
          <a:xfrm>
            <a:off x="-27214" y="0"/>
            <a:ext cx="12246428" cy="6858000"/>
          </a:xfrm>
          <a:prstGeom prst="rect">
            <a:avLst/>
          </a:prstGeom>
        </p:spPr>
      </p:pic>
      <p:sp>
        <p:nvSpPr>
          <p:cNvPr id="6" name="Rubrik 2">
            <a:extLst>
              <a:ext uri="{FF2B5EF4-FFF2-40B4-BE49-F238E27FC236}">
                <a16:creationId xmlns:a16="http://schemas.microsoft.com/office/drawing/2014/main" id="{31528E37-FFA1-5361-5B7A-A4C15E4F536C}"/>
              </a:ext>
            </a:extLst>
          </p:cNvPr>
          <p:cNvSpPr>
            <a:spLocks noGrp="1"/>
          </p:cNvSpPr>
          <p:nvPr>
            <p:ph type="title"/>
          </p:nvPr>
        </p:nvSpPr>
        <p:spPr>
          <a:xfrm>
            <a:off x="1025474" y="1053056"/>
            <a:ext cx="6881026" cy="1322887"/>
          </a:xfrm>
        </p:spPr>
        <p:txBody>
          <a:bodyPr vert="horz" lIns="91440" tIns="45720" rIns="91440" bIns="45720" rtlCol="0" anchor="ctr">
            <a:noAutofit/>
          </a:bodyPr>
          <a:lstStyle/>
          <a:p>
            <a:r>
              <a:rPr lang="sv-SE" i="0" dirty="0">
                <a:solidFill>
                  <a:srgbClr val="333333"/>
                </a:solidFill>
                <a:effectLst/>
              </a:rPr>
              <a:t>Såklart att man kan unna sig snacks när det är fest! Vilket snacks är mest hälsosamt?</a:t>
            </a:r>
            <a:endParaRPr lang="en-US" sz="4000" kern="1200" dirty="0">
              <a:solidFill>
                <a:schemeClr val="tx1"/>
              </a:solidFill>
            </a:endParaRPr>
          </a:p>
        </p:txBody>
      </p:sp>
      <p:sp>
        <p:nvSpPr>
          <p:cNvPr id="7" name="Platshållare för text 1">
            <a:extLst>
              <a:ext uri="{FF2B5EF4-FFF2-40B4-BE49-F238E27FC236}">
                <a16:creationId xmlns:a16="http://schemas.microsoft.com/office/drawing/2014/main" id="{0788BC0E-67BB-B474-1FFB-C5EF278885EF}"/>
              </a:ext>
            </a:extLst>
          </p:cNvPr>
          <p:cNvSpPr>
            <a:spLocks noGrp="1"/>
          </p:cNvSpPr>
          <p:nvPr>
            <p:ph type="body" sz="quarter" idx="13"/>
          </p:nvPr>
        </p:nvSpPr>
        <p:spPr>
          <a:xfrm>
            <a:off x="832234" y="3428999"/>
            <a:ext cx="6573951" cy="3908585"/>
          </a:xfrm>
        </p:spPr>
        <p:txBody>
          <a:bodyPr vert="horz" lIns="91440" tIns="45720" rIns="91440" bIns="45720" rtlCol="0">
            <a:normAutofit/>
          </a:bodyPr>
          <a:lstStyle/>
          <a:p>
            <a:pPr marL="742950" indent="-457200">
              <a:buFont typeface="+mj-lt"/>
              <a:buAutoNum type="alphaUcPeriod"/>
            </a:pPr>
            <a:r>
              <a:rPr lang="sv-SE" sz="2400" i="0" dirty="0">
                <a:effectLst/>
              </a:rPr>
              <a:t>Ostbågar</a:t>
            </a:r>
          </a:p>
          <a:p>
            <a:pPr marL="742950" indent="-457200">
              <a:buFont typeface="+mj-lt"/>
              <a:buAutoNum type="alphaUcPeriod"/>
            </a:pPr>
            <a:r>
              <a:rPr lang="sv-SE" sz="2400" i="0" dirty="0">
                <a:effectLst/>
              </a:rPr>
              <a:t>Salta pinnar</a:t>
            </a:r>
          </a:p>
          <a:p>
            <a:pPr marL="742950" indent="-457200">
              <a:buFont typeface="+mj-lt"/>
              <a:buAutoNum type="alphaUcPeriod"/>
            </a:pPr>
            <a:r>
              <a:rPr lang="sv-SE" sz="2400" dirty="0"/>
              <a:t>Popcorn</a:t>
            </a:r>
          </a:p>
          <a:p>
            <a:pPr marL="742950" indent="-457200">
              <a:buFont typeface="+mj-lt"/>
              <a:buAutoNum type="alphaUcPeriod"/>
            </a:pPr>
            <a:r>
              <a:rPr lang="sv-SE" sz="2400" i="0" dirty="0">
                <a:effectLst/>
              </a:rPr>
              <a:t>Potatischips</a:t>
            </a:r>
            <a:endParaRPr lang="en-US" sz="2000" dirty="0"/>
          </a:p>
        </p:txBody>
      </p:sp>
    </p:spTree>
    <p:extLst>
      <p:ext uri="{BB962C8B-B14F-4D97-AF65-F5344CB8AC3E}">
        <p14:creationId xmlns:p14="http://schemas.microsoft.com/office/powerpoint/2010/main" val="369933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6E9FE36-DB8C-E651-C946-58250D1EA9F1}"/>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dirty="0"/>
              <a:t>Rätt svar C: </a:t>
            </a:r>
            <a:r>
              <a:rPr lang="sv-SE" b="1" i="0" dirty="0">
                <a:solidFill>
                  <a:srgbClr val="333333"/>
                </a:solidFill>
                <a:effectLst/>
                <a:latin typeface="Montserrat" pitchFamily="2" charset="77"/>
              </a:rPr>
              <a:t>Popcorn</a:t>
            </a:r>
            <a:endParaRPr lang="en-US" b="1" dirty="0"/>
          </a:p>
        </p:txBody>
      </p:sp>
      <p:pic>
        <p:nvPicPr>
          <p:cNvPr id="6" name="Bildobjekt 5">
            <a:extLst>
              <a:ext uri="{FF2B5EF4-FFF2-40B4-BE49-F238E27FC236}">
                <a16:creationId xmlns:a16="http://schemas.microsoft.com/office/drawing/2014/main" id="{E86D24F9-9505-FAA8-B0AA-1CCAA953770D}"/>
              </a:ext>
            </a:extLst>
          </p:cNvPr>
          <p:cNvPicPr>
            <a:picLocks noChangeAspect="1"/>
          </p:cNvPicPr>
          <p:nvPr/>
        </p:nvPicPr>
        <p:blipFill rotWithShape="1">
          <a:blip r:embed="rId2"/>
          <a:srcRect l="26569" r="14083"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3" name="Platshållare för text 12">
            <a:extLst>
              <a:ext uri="{FF2B5EF4-FFF2-40B4-BE49-F238E27FC236}">
                <a16:creationId xmlns:a16="http://schemas.microsoft.com/office/drawing/2014/main" id="{36CBD349-D31E-CFD3-1020-217605DD9940}"/>
              </a:ext>
            </a:extLst>
          </p:cNvPr>
          <p:cNvSpPr>
            <a:spLocks noGrp="1"/>
          </p:cNvSpPr>
          <p:nvPr>
            <p:ph type="body" sz="quarter" idx="13"/>
          </p:nvPr>
        </p:nvSpPr>
        <p:spPr>
          <a:xfrm>
            <a:off x="6417734" y="2614612"/>
            <a:ext cx="5291663" cy="3752849"/>
          </a:xfrm>
        </p:spPr>
        <p:txBody>
          <a:bodyPr vert="horz" lIns="91440" tIns="45720" rIns="91440" bIns="45720" rtlCol="0">
            <a:normAutofit/>
          </a:bodyPr>
          <a:lstStyle/>
          <a:p>
            <a:pPr marL="0" indent="0"/>
            <a:r>
              <a:rPr lang="en-US" sz="2400" b="0" i="0" dirty="0">
                <a:effectLst/>
              </a:rPr>
              <a:t>Popcorn är ett helt majskorn. De innehåller antioxidanter och bra fibrer. </a:t>
            </a:r>
          </a:p>
          <a:p>
            <a:pPr marL="0" indent="0"/>
            <a:r>
              <a:rPr lang="en-US" sz="2400" b="0" i="0" dirty="0">
                <a:effectLst/>
              </a:rPr>
              <a:t>Om de poppas i lite olja och saltas sparsamt är de ett bra snacks. Om popcornen toppas med mycket smör och salt är de inte lika nyttiga.</a:t>
            </a:r>
            <a:endParaRPr lang="en-US" sz="2400" dirty="0"/>
          </a:p>
        </p:txBody>
      </p:sp>
    </p:spTree>
    <p:extLst>
      <p:ext uri="{BB962C8B-B14F-4D97-AF65-F5344CB8AC3E}">
        <p14:creationId xmlns:p14="http://schemas.microsoft.com/office/powerpoint/2010/main" val="151141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ubrik 2">
            <a:extLst>
              <a:ext uri="{FF2B5EF4-FFF2-40B4-BE49-F238E27FC236}">
                <a16:creationId xmlns:a16="http://schemas.microsoft.com/office/drawing/2014/main" id="{9877EBC4-811D-6048-B270-6C3F7F803447}"/>
              </a:ext>
            </a:extLst>
          </p:cNvPr>
          <p:cNvSpPr>
            <a:spLocks noGrp="1"/>
          </p:cNvSpPr>
          <p:nvPr>
            <p:ph type="title"/>
          </p:nvPr>
        </p:nvSpPr>
        <p:spPr>
          <a:xfrm>
            <a:off x="983496" y="1436914"/>
            <a:ext cx="6881026" cy="1322887"/>
          </a:xfrm>
        </p:spPr>
        <p:txBody>
          <a:bodyPr vert="horz" lIns="91440" tIns="45720" rIns="91440" bIns="45720" rtlCol="0" anchor="ctr">
            <a:noAutofit/>
          </a:bodyPr>
          <a:lstStyle/>
          <a:p>
            <a:r>
              <a:rPr lang="sv-SE" i="0" dirty="0">
                <a:solidFill>
                  <a:srgbClr val="333333"/>
                </a:solidFill>
                <a:effectLst/>
              </a:rPr>
              <a:t>Baljväxter innehåller mycket bra näring. Vilka av följande produkter är gjorda på baljväxter</a:t>
            </a:r>
            <a:r>
              <a:rPr lang="en-US" i="0" kern="1200" dirty="0">
                <a:solidFill>
                  <a:schemeClr val="tx1"/>
                </a:solidFill>
                <a:effectLst/>
              </a:rPr>
              <a:t>?</a:t>
            </a:r>
            <a:endParaRPr lang="en-US" kern="1200" dirty="0">
              <a:solidFill>
                <a:schemeClr val="tx1"/>
              </a:solidFill>
            </a:endParaRPr>
          </a:p>
        </p:txBody>
      </p:sp>
      <p:sp>
        <p:nvSpPr>
          <p:cNvPr id="2" name="Platshållare för text 1">
            <a:extLst>
              <a:ext uri="{FF2B5EF4-FFF2-40B4-BE49-F238E27FC236}">
                <a16:creationId xmlns:a16="http://schemas.microsoft.com/office/drawing/2014/main" id="{962608FD-B98D-8195-62D5-5F9091E60C17}"/>
              </a:ext>
            </a:extLst>
          </p:cNvPr>
          <p:cNvSpPr>
            <a:spLocks noGrp="1"/>
          </p:cNvSpPr>
          <p:nvPr>
            <p:ph type="body" sz="quarter" idx="13"/>
          </p:nvPr>
        </p:nvSpPr>
        <p:spPr>
          <a:xfrm>
            <a:off x="1137034" y="3428999"/>
            <a:ext cx="6573951" cy="3908585"/>
          </a:xfrm>
        </p:spPr>
        <p:txBody>
          <a:bodyPr vert="horz" lIns="91440" tIns="45720" rIns="91440" bIns="45720" rtlCol="0">
            <a:normAutofit/>
          </a:bodyPr>
          <a:lstStyle/>
          <a:p>
            <a:pPr marL="571500" indent="-457200">
              <a:buFont typeface="+mj-lt"/>
              <a:buAutoNum type="alphaUcPeriod"/>
            </a:pPr>
            <a:r>
              <a:rPr lang="sv-SE" sz="2400" dirty="0"/>
              <a:t>Jordnötssmör</a:t>
            </a:r>
          </a:p>
          <a:p>
            <a:pPr marL="571500" indent="-457200">
              <a:buFont typeface="+mj-lt"/>
              <a:buAutoNum type="alphaUcPeriod"/>
            </a:pPr>
            <a:r>
              <a:rPr lang="en-US" sz="2400" dirty="0"/>
              <a:t>Falafel</a:t>
            </a:r>
          </a:p>
          <a:p>
            <a:pPr marL="571500" indent="-457200">
              <a:buFont typeface="+mj-lt"/>
              <a:buAutoNum type="alphaUcPeriod"/>
            </a:pPr>
            <a:r>
              <a:rPr lang="en-US" sz="2400" dirty="0"/>
              <a:t>Potatismos</a:t>
            </a:r>
          </a:p>
          <a:p>
            <a:pPr marL="571500" indent="-457200">
              <a:buFont typeface="+mj-lt"/>
              <a:buAutoNum type="alphaUcPeriod"/>
            </a:pPr>
            <a:r>
              <a:rPr lang="sv-SE" sz="2400" dirty="0"/>
              <a:t>Sojabiffar</a:t>
            </a:r>
            <a:endParaRPr lang="en-US" sz="2400" dirty="0"/>
          </a:p>
        </p:txBody>
      </p:sp>
      <p:pic>
        <p:nvPicPr>
          <p:cNvPr id="6" name="Bildobjekt 5" descr="En bild som visar text, bordsservis, kärl&#10;&#10;Automatiskt genererad beskrivning">
            <a:extLst>
              <a:ext uri="{FF2B5EF4-FFF2-40B4-BE49-F238E27FC236}">
                <a16:creationId xmlns:a16="http://schemas.microsoft.com/office/drawing/2014/main" id="{559422C6-F457-8EC3-89B4-526846ED0F6B}"/>
              </a:ext>
            </a:extLst>
          </p:cNvPr>
          <p:cNvPicPr>
            <a:picLocks noChangeAspect="1"/>
          </p:cNvPicPr>
          <p:nvPr/>
        </p:nvPicPr>
        <p:blipFill rotWithShape="1">
          <a:blip r:embed="rId2"/>
          <a:srcRect t="30799" r="48982" b="14057"/>
          <a:stretch/>
        </p:blipFill>
        <p:spPr>
          <a:xfrm>
            <a:off x="9603574" y="2560052"/>
            <a:ext cx="1451392" cy="2156388"/>
          </a:xfrm>
          <a:prstGeom prst="rect">
            <a:avLst/>
          </a:prstGeom>
        </p:spPr>
      </p:pic>
    </p:spTree>
    <p:extLst>
      <p:ext uri="{BB962C8B-B14F-4D97-AF65-F5344CB8AC3E}">
        <p14:creationId xmlns:p14="http://schemas.microsoft.com/office/powerpoint/2010/main" val="3732902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9472F90-4B0F-858A-EF9B-C01CB97BADE7}"/>
              </a:ext>
            </a:extLst>
          </p:cNvPr>
          <p:cNvSpPr>
            <a:spLocks noGrp="1"/>
          </p:cNvSpPr>
          <p:nvPr>
            <p:ph type="title"/>
          </p:nvPr>
        </p:nvSpPr>
        <p:spPr>
          <a:xfrm>
            <a:off x="6546321" y="1662112"/>
            <a:ext cx="5291663" cy="1628775"/>
          </a:xfrm>
        </p:spPr>
        <p:txBody>
          <a:bodyPr vert="horz" lIns="91440" tIns="45720" rIns="91440" bIns="45720" rtlCol="0" anchor="b">
            <a:noAutofit/>
          </a:bodyPr>
          <a:lstStyle/>
          <a:p>
            <a:r>
              <a:rPr lang="en-US" dirty="0"/>
              <a:t>Rätt </a:t>
            </a:r>
            <a:r>
              <a:rPr lang="en-US" dirty="0" err="1"/>
              <a:t>svar</a:t>
            </a:r>
            <a:r>
              <a:rPr lang="en-US" dirty="0"/>
              <a:t> A,B &amp; D: </a:t>
            </a:r>
            <a:r>
              <a:rPr lang="en-US" b="1" i="0" dirty="0">
                <a:effectLst/>
              </a:rPr>
              <a:t>Alla utom potatis är baljväxter – men potatis är bra mat ändå.</a:t>
            </a:r>
            <a:endParaRPr lang="en-US" b="1" dirty="0"/>
          </a:p>
        </p:txBody>
      </p:sp>
      <p:pic>
        <p:nvPicPr>
          <p:cNvPr id="11" name="Bildobjekt 10" descr="En bild som visar kalender&#10;&#10;Automatiskt genererad beskrivning">
            <a:extLst>
              <a:ext uri="{FF2B5EF4-FFF2-40B4-BE49-F238E27FC236}">
                <a16:creationId xmlns:a16="http://schemas.microsoft.com/office/drawing/2014/main" id="{CAC3A972-52D0-C5B1-459F-AA91DE7CEA99}"/>
              </a:ext>
            </a:extLst>
          </p:cNvPr>
          <p:cNvPicPr>
            <a:picLocks noChangeAspect="1"/>
          </p:cNvPicPr>
          <p:nvPr/>
        </p:nvPicPr>
        <p:blipFill rotWithShape="1">
          <a:blip r:embed="rId2"/>
          <a:srcRect l="23196" r="18123"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8EF98F77-D363-2D2C-5F90-E0B1D7F1515A}"/>
              </a:ext>
            </a:extLst>
          </p:cNvPr>
          <p:cNvSpPr>
            <a:spLocks noGrp="1"/>
          </p:cNvSpPr>
          <p:nvPr>
            <p:ph type="body" sz="quarter" idx="13"/>
          </p:nvPr>
        </p:nvSpPr>
        <p:spPr>
          <a:xfrm>
            <a:off x="6546321" y="3729038"/>
            <a:ext cx="5291663" cy="2500313"/>
          </a:xfrm>
        </p:spPr>
        <p:txBody>
          <a:bodyPr vert="horz" lIns="91440" tIns="45720" rIns="91440" bIns="45720" rtlCol="0">
            <a:normAutofit/>
          </a:bodyPr>
          <a:lstStyle/>
          <a:p>
            <a:pPr marL="0" indent="0"/>
            <a:r>
              <a:rPr lang="en-US" sz="2400" b="0" i="0" dirty="0">
                <a:effectLst/>
              </a:rPr>
              <a:t>Linser och bönor, t.ex. jordnötter, sojabönor, ärtor, kidneybönor och kikärtor är exempel på baljväxter. De innehåller bra protein, fibrer och är fulla av vitaminer och mineraler. Baljväxter mättar bra!</a:t>
            </a:r>
            <a:endParaRPr lang="en-US" sz="2400" dirty="0"/>
          </a:p>
        </p:txBody>
      </p:sp>
    </p:spTree>
    <p:extLst>
      <p:ext uri="{BB962C8B-B14F-4D97-AF65-F5344CB8AC3E}">
        <p14:creationId xmlns:p14="http://schemas.microsoft.com/office/powerpoint/2010/main" val="582373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95C84BB-EA52-6E76-7A8C-D5B5D9DF806A}"/>
              </a:ext>
            </a:extLst>
          </p:cNvPr>
          <p:cNvPicPr>
            <a:picLocks noChangeAspect="1"/>
          </p:cNvPicPr>
          <p:nvPr/>
        </p:nvPicPr>
        <p:blipFill>
          <a:blip r:embed="rId2"/>
          <a:stretch>
            <a:fillRect/>
          </a:stretch>
        </p:blipFill>
        <p:spPr>
          <a:xfrm>
            <a:off x="-27214" y="0"/>
            <a:ext cx="12246428" cy="6858000"/>
          </a:xfrm>
          <a:prstGeom prst="rect">
            <a:avLst/>
          </a:prstGeom>
        </p:spPr>
      </p:pic>
      <p:sp>
        <p:nvSpPr>
          <p:cNvPr id="2" name="Platshållare för text 1">
            <a:extLst>
              <a:ext uri="{FF2B5EF4-FFF2-40B4-BE49-F238E27FC236}">
                <a16:creationId xmlns:a16="http://schemas.microsoft.com/office/drawing/2014/main" id="{9CDACEB1-47BE-82CB-BAFA-13594C3A8E30}"/>
              </a:ext>
            </a:extLst>
          </p:cNvPr>
          <p:cNvSpPr>
            <a:spLocks noGrp="1"/>
          </p:cNvSpPr>
          <p:nvPr>
            <p:ph type="body" sz="quarter" idx="13"/>
          </p:nvPr>
        </p:nvSpPr>
        <p:spPr>
          <a:xfrm>
            <a:off x="959224" y="3806861"/>
            <a:ext cx="7191541" cy="3051139"/>
          </a:xfrm>
        </p:spPr>
        <p:txBody>
          <a:bodyPr>
            <a:normAutofit/>
          </a:bodyPr>
          <a:lstStyle/>
          <a:p>
            <a:pPr marL="514350" indent="-514350">
              <a:buFont typeface="+mj-lt"/>
              <a:buAutoNum type="alphaUcPeriod"/>
            </a:pPr>
            <a:r>
              <a:rPr lang="sv-SE" sz="2000" i="0" dirty="0">
                <a:effectLst/>
              </a:rPr>
              <a:t>2-3 nävar fulla med olika typer av grönsaker och 2-3 frukter</a:t>
            </a:r>
          </a:p>
          <a:p>
            <a:pPr marL="514350" indent="-514350">
              <a:buFont typeface="+mj-lt"/>
              <a:buAutoNum type="alphaUcPeriod"/>
            </a:pPr>
            <a:r>
              <a:rPr lang="sv-SE" sz="2000" i="0" dirty="0">
                <a:effectLst/>
              </a:rPr>
              <a:t>4-5 nävar fulla med olika typer av grönsaker och 4-5 frukter</a:t>
            </a:r>
          </a:p>
          <a:p>
            <a:pPr marL="514350" indent="-514350">
              <a:buFont typeface="+mj-lt"/>
              <a:buAutoNum type="alphaUcPeriod"/>
            </a:pPr>
            <a:r>
              <a:rPr lang="sv-SE" sz="2000" i="0" dirty="0">
                <a:effectLst/>
              </a:rPr>
              <a:t>5-7 nävar fulla med olika typer av grönsaker och 5-7 frukter</a:t>
            </a:r>
            <a:endParaRPr lang="sv-SE" sz="2000" dirty="0">
              <a:ea typeface="+mj-ea"/>
            </a:endParaRPr>
          </a:p>
        </p:txBody>
      </p:sp>
      <p:sp>
        <p:nvSpPr>
          <p:cNvPr id="3" name="Rubrik 2">
            <a:extLst>
              <a:ext uri="{FF2B5EF4-FFF2-40B4-BE49-F238E27FC236}">
                <a16:creationId xmlns:a16="http://schemas.microsoft.com/office/drawing/2014/main" id="{26E9FE36-DB8C-E651-C946-58250D1EA9F1}"/>
              </a:ext>
            </a:extLst>
          </p:cNvPr>
          <p:cNvSpPr>
            <a:spLocks noGrp="1"/>
          </p:cNvSpPr>
          <p:nvPr>
            <p:ph type="title"/>
          </p:nvPr>
        </p:nvSpPr>
        <p:spPr>
          <a:xfrm>
            <a:off x="851647" y="1416449"/>
            <a:ext cx="6208059" cy="1325563"/>
          </a:xfrm>
        </p:spPr>
        <p:txBody>
          <a:bodyPr>
            <a:noAutofit/>
          </a:bodyPr>
          <a:lstStyle/>
          <a:p>
            <a:r>
              <a:rPr lang="sv-SE" i="0" dirty="0">
                <a:solidFill>
                  <a:srgbClr val="333333"/>
                </a:solidFill>
                <a:effectLst/>
              </a:rPr>
              <a:t>Varje dag bör vi äta minst 500 gram grönsaker, baljväxter, bär och frukt. Men hur mycket är 500 gram av det egentligen</a:t>
            </a:r>
            <a:r>
              <a:rPr lang="sv-SE" dirty="0">
                <a:solidFill>
                  <a:srgbClr val="333333"/>
                </a:solidFill>
              </a:rPr>
              <a:t>?</a:t>
            </a:r>
          </a:p>
        </p:txBody>
      </p:sp>
    </p:spTree>
    <p:extLst>
      <p:ext uri="{BB962C8B-B14F-4D97-AF65-F5344CB8AC3E}">
        <p14:creationId xmlns:p14="http://schemas.microsoft.com/office/powerpoint/2010/main" val="362604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6E9FE36-DB8C-E651-C946-58250D1EA9F1}"/>
              </a:ext>
            </a:extLst>
          </p:cNvPr>
          <p:cNvSpPr>
            <a:spLocks noGrp="1"/>
          </p:cNvSpPr>
          <p:nvPr>
            <p:ph type="title"/>
          </p:nvPr>
        </p:nvSpPr>
        <p:spPr>
          <a:xfrm>
            <a:off x="6417734" y="1276349"/>
            <a:ext cx="5291663" cy="1628775"/>
          </a:xfrm>
        </p:spPr>
        <p:txBody>
          <a:bodyPr vert="horz" lIns="91440" tIns="45720" rIns="91440" bIns="45720" rtlCol="0" anchor="b">
            <a:normAutofit fontScale="90000"/>
          </a:bodyPr>
          <a:lstStyle/>
          <a:p>
            <a:r>
              <a:rPr lang="en-US" sz="4400" dirty="0"/>
              <a:t>Rätt svar A: </a:t>
            </a:r>
            <a:r>
              <a:rPr lang="sv-SE" sz="4400" b="1" i="0" dirty="0">
                <a:effectLst/>
              </a:rPr>
              <a:t>2-3 nävar fulla med olika typer av grönsaker och 2-3 frukter</a:t>
            </a:r>
            <a:endParaRPr lang="en-US" b="1" dirty="0"/>
          </a:p>
        </p:txBody>
      </p:sp>
      <p:pic>
        <p:nvPicPr>
          <p:cNvPr id="5" name="Bildobjekt 4" descr="En bild som visar text&#10;&#10;Automatiskt genererad beskrivning">
            <a:extLst>
              <a:ext uri="{FF2B5EF4-FFF2-40B4-BE49-F238E27FC236}">
                <a16:creationId xmlns:a16="http://schemas.microsoft.com/office/drawing/2014/main" id="{FD9B9BCD-78E1-F382-6627-60C2F5022575}"/>
              </a:ext>
            </a:extLst>
          </p:cNvPr>
          <p:cNvPicPr>
            <a:picLocks noChangeAspect="1"/>
          </p:cNvPicPr>
          <p:nvPr/>
        </p:nvPicPr>
        <p:blipFill rotWithShape="1">
          <a:blip r:embed="rId2"/>
          <a:srcRect l="17843" r="2347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Platshållare för text 1">
            <a:extLst>
              <a:ext uri="{FF2B5EF4-FFF2-40B4-BE49-F238E27FC236}">
                <a16:creationId xmlns:a16="http://schemas.microsoft.com/office/drawing/2014/main" id="{9CDACEB1-47BE-82CB-BAFA-13594C3A8E30}"/>
              </a:ext>
            </a:extLst>
          </p:cNvPr>
          <p:cNvSpPr>
            <a:spLocks noGrp="1"/>
          </p:cNvSpPr>
          <p:nvPr>
            <p:ph type="body" sz="quarter" idx="13"/>
          </p:nvPr>
        </p:nvSpPr>
        <p:spPr>
          <a:xfrm>
            <a:off x="6417734" y="3276602"/>
            <a:ext cx="5291663" cy="2809874"/>
          </a:xfrm>
        </p:spPr>
        <p:txBody>
          <a:bodyPr vert="horz" lIns="91440" tIns="45720" rIns="91440" bIns="45720" rtlCol="0">
            <a:normAutofit/>
          </a:bodyPr>
          <a:lstStyle/>
          <a:p>
            <a:pPr marL="0" indent="0"/>
            <a:r>
              <a:rPr lang="sv-SE" sz="2400" b="0" i="0" dirty="0">
                <a:solidFill>
                  <a:srgbClr val="333333"/>
                </a:solidFill>
                <a:effectLst/>
              </a:rPr>
              <a:t>Barn och ungdomar äter i genomsnitt bara hälften av den rekommenderade mängden frukt och grönsaker per dag. 6 av 10 barn och unga äter inte grönsaker varje dag.</a:t>
            </a:r>
            <a:endParaRPr lang="en-US" sz="2400" dirty="0"/>
          </a:p>
        </p:txBody>
      </p:sp>
    </p:spTree>
    <p:extLst>
      <p:ext uri="{BB962C8B-B14F-4D97-AF65-F5344CB8AC3E}">
        <p14:creationId xmlns:p14="http://schemas.microsoft.com/office/powerpoint/2010/main" val="1101929582"/>
      </p:ext>
    </p:extLst>
  </p:cSld>
  <p:clrMapOvr>
    <a:masterClrMapping/>
  </p:clrMapOvr>
</p:sld>
</file>

<file path=ppt/theme/theme1.xml><?xml version="1.0" encoding="utf-8"?>
<a:theme xmlns:a="http://schemas.openxmlformats.org/drawingml/2006/main" name="Office-tema">
  <a:themeElements>
    <a:clrScheme name="Levla">
      <a:dk1>
        <a:srgbClr val="000000"/>
      </a:dk1>
      <a:lt1>
        <a:srgbClr val="FFFFFF"/>
      </a:lt1>
      <a:dk2>
        <a:srgbClr val="44546A"/>
      </a:dk2>
      <a:lt2>
        <a:srgbClr val="E7E6E6"/>
      </a:lt2>
      <a:accent1>
        <a:srgbClr val="FF2866"/>
      </a:accent1>
      <a:accent2>
        <a:srgbClr val="FFDB23"/>
      </a:accent2>
      <a:accent3>
        <a:srgbClr val="5DC158"/>
      </a:accent3>
      <a:accent4>
        <a:srgbClr val="864AB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22991</TotalTime>
  <Words>1120</Words>
  <Application>Microsoft Macintosh PowerPoint</Application>
  <PresentationFormat>Bredbild</PresentationFormat>
  <Paragraphs>105</Paragraphs>
  <Slides>29</Slides>
  <Notes>4</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29</vt:i4>
      </vt:variant>
    </vt:vector>
  </HeadingPairs>
  <TitlesOfParts>
    <vt:vector size="36" baseType="lpstr">
      <vt:lpstr>Arial</vt:lpstr>
      <vt:lpstr>Arvo</vt:lpstr>
      <vt:lpstr>Calibri</vt:lpstr>
      <vt:lpstr>Calibri Light</vt:lpstr>
      <vt:lpstr>Londrina Solid</vt:lpstr>
      <vt:lpstr>Montserrat</vt:lpstr>
      <vt:lpstr>Office-tema</vt:lpstr>
      <vt:lpstr>Har du koll på hur hälsan hänger ihop med vad vi äter?</vt:lpstr>
      <vt:lpstr>Kroppen älskar fullkorn. Det innehåller mycket näring och fibrer. I vilken typ av mat finns fullkorn?</vt:lpstr>
      <vt:lpstr>Rätt svar C: vete, råg, korn, havre och majs</vt:lpstr>
      <vt:lpstr>Såklart att man kan unna sig snacks när det är fest! Vilket snacks är mest hälsosamt?</vt:lpstr>
      <vt:lpstr>Rätt svar C: Popcorn</vt:lpstr>
      <vt:lpstr>Baljväxter innehåller mycket bra näring. Vilka av följande produkter är gjorda på baljväxter?</vt:lpstr>
      <vt:lpstr>Rätt svar A,B &amp; D: Alla utom potatis är baljväxter – men potatis är bra mat ändå.</vt:lpstr>
      <vt:lpstr>Varje dag bör vi äta minst 500 gram grönsaker, baljväxter, bär och frukt. Men hur mycket är 500 gram av det egentligen?</vt:lpstr>
      <vt:lpstr>Rätt svar A: 2-3 nävar fulla med olika typer av grönsaker och 2-3 frukter</vt:lpstr>
      <vt:lpstr>Som vuxen kan det vara bra att äta mindre rött kött, både för hälsan och klimatet. Vad är INTE rött kött?</vt:lpstr>
      <vt:lpstr>Rätt svar B: Kött från kyckling (=vitt kött)</vt:lpstr>
      <vt:lpstr>PowerPoint-presentation</vt:lpstr>
      <vt:lpstr>Rätt svar: 1. Spenat, 2. Morot, 3. Tomat 4. Gurka</vt:lpstr>
      <vt:lpstr>PowerPoint-presentation</vt:lpstr>
      <vt:lpstr>Rätt svar C: Mat som innehåller fullkorn, bättre fetter och mindre salt och socker</vt:lpstr>
      <vt:lpstr>PowerPoint-presentation</vt:lpstr>
      <vt:lpstr>Rätt svar A, B, C, D:  skinka, kebab, bacon, falukorv, chorizo och salami</vt:lpstr>
      <vt:lpstr>PowerPoint-presentation</vt:lpstr>
      <vt:lpstr>Rätt svar B: Falskt</vt:lpstr>
      <vt:lpstr>PowerPoint-presentation</vt:lpstr>
      <vt:lpstr>Rätt svar: Cola Zero 0%, Multivitamin 4,8% Fanta, 7,7% Red bull 11%</vt:lpstr>
      <vt:lpstr>PowerPoint-presentation</vt:lpstr>
      <vt:lpstr>Rätt svar A: Sant</vt:lpstr>
      <vt:lpstr>PowerPoint-presentation</vt:lpstr>
      <vt:lpstr>PowerPoint-presentation</vt:lpstr>
      <vt:lpstr>PowerPoint-presentation</vt:lpstr>
      <vt:lpstr>PowerPoint-presentation</vt:lpstr>
      <vt:lpstr>Fakta om vitaminer och mineraler</vt:lpstr>
      <vt:lpstr>Sugen?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Mattias Gustafsson</dc:creator>
  <cp:keywords/>
  <dc:description/>
  <cp:lastModifiedBy>Ylva Tegner</cp:lastModifiedBy>
  <cp:revision>617</cp:revision>
  <cp:lastPrinted>2022-01-28T11:04:10Z</cp:lastPrinted>
  <dcterms:created xsi:type="dcterms:W3CDTF">2020-11-13T13:48:02Z</dcterms:created>
  <dcterms:modified xsi:type="dcterms:W3CDTF">2023-04-28T13:56:30Z</dcterms:modified>
  <cp:category/>
</cp:coreProperties>
</file>